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Default Extension="mp3" ContentType="audio/m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0"/>
  </p:notesMasterIdLst>
  <p:sldIdLst>
    <p:sldId id="256" r:id="rId2"/>
    <p:sldId id="275" r:id="rId3"/>
    <p:sldId id="277" r:id="rId4"/>
    <p:sldId id="257" r:id="rId5"/>
    <p:sldId id="280" r:id="rId6"/>
    <p:sldId id="281" r:id="rId7"/>
    <p:sldId id="282" r:id="rId8"/>
    <p:sldId id="299" r:id="rId9"/>
    <p:sldId id="284" r:id="rId10"/>
    <p:sldId id="287" r:id="rId11"/>
    <p:sldId id="291" r:id="rId12"/>
    <p:sldId id="286" r:id="rId13"/>
    <p:sldId id="293" r:id="rId14"/>
    <p:sldId id="300" r:id="rId15"/>
    <p:sldId id="301" r:id="rId16"/>
    <p:sldId id="302" r:id="rId17"/>
    <p:sldId id="303" r:id="rId18"/>
    <p:sldId id="298" r:id="rId19"/>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0AC2E"/>
    <a:srgbClr val="206F36"/>
    <a:srgbClr val="548123"/>
    <a:srgbClr val="442323"/>
    <a:srgbClr val="B80808"/>
    <a:srgbClr val="00133A"/>
    <a:srgbClr val="EDBE8A"/>
    <a:srgbClr val="5C6F14"/>
    <a:srgbClr val="A1CE59"/>
    <a:srgbClr val="DDDF2B"/>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5987" autoAdjust="0"/>
    <p:restoredTop sz="94660"/>
  </p:normalViewPr>
  <p:slideViewPr>
    <p:cSldViewPr snapToGrid="0">
      <p:cViewPr varScale="1">
        <p:scale>
          <a:sx n="119" d="100"/>
          <a:sy n="119" d="100"/>
        </p:scale>
        <p:origin x="-540" y="-90"/>
      </p:cViewPr>
      <p:guideLst>
        <p:guide orient="horz" pos="162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5B4ADB-9868-49C1-B7F1-B2CD799E3C24}" type="datetimeFigureOut">
              <a:rPr lang="zh-CN" altLang="en-US" smtClean="0"/>
              <a:pPr/>
              <a:t>2019/4/1 Monday</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2083422-B43C-4F0B-ABD6-872460AC0456}" type="slidenum">
              <a:rPr lang="zh-CN" altLang="en-US" smtClean="0"/>
              <a:pPr/>
              <a:t>‹#›</a:t>
            </a:fld>
            <a:endParaRPr lang="zh-CN" altLang="en-US"/>
          </a:p>
        </p:txBody>
      </p:sp>
    </p:spTree>
    <p:extLst>
      <p:ext uri="{BB962C8B-B14F-4D97-AF65-F5344CB8AC3E}">
        <p14:creationId xmlns:p14="http://schemas.microsoft.com/office/powerpoint/2010/main" xmlns="" val="5987845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083422-B43C-4F0B-ABD6-872460AC0456}" type="slidenum">
              <a:rPr lang="zh-CN" altLang="en-US" smtClean="0"/>
              <a:pPr/>
              <a:t>1</a:t>
            </a:fld>
            <a:endParaRPr lang="zh-CN" altLang="en-US"/>
          </a:p>
        </p:txBody>
      </p:sp>
    </p:spTree>
    <p:extLst>
      <p:ext uri="{BB962C8B-B14F-4D97-AF65-F5344CB8AC3E}">
        <p14:creationId xmlns:p14="http://schemas.microsoft.com/office/powerpoint/2010/main" xmlns="" val="18703985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083422-B43C-4F0B-ABD6-872460AC0456}" type="slidenum">
              <a:rPr lang="zh-CN" altLang="en-US" smtClean="0"/>
              <a:pPr/>
              <a:t>2</a:t>
            </a:fld>
            <a:endParaRPr lang="zh-CN" altLang="en-US"/>
          </a:p>
        </p:txBody>
      </p:sp>
    </p:spTree>
    <p:extLst>
      <p:ext uri="{BB962C8B-B14F-4D97-AF65-F5344CB8AC3E}">
        <p14:creationId xmlns:p14="http://schemas.microsoft.com/office/powerpoint/2010/main" xmlns="" val="8598463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083422-B43C-4F0B-ABD6-872460AC0456}" type="slidenum">
              <a:rPr lang="zh-CN" altLang="en-US" smtClean="0"/>
              <a:pPr/>
              <a:t>3</a:t>
            </a:fld>
            <a:endParaRPr lang="zh-CN" altLang="en-US"/>
          </a:p>
        </p:txBody>
      </p:sp>
    </p:spTree>
    <p:extLst>
      <p:ext uri="{BB962C8B-B14F-4D97-AF65-F5344CB8AC3E}">
        <p14:creationId xmlns:p14="http://schemas.microsoft.com/office/powerpoint/2010/main" xmlns="" val="8598463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083422-B43C-4F0B-ABD6-872460AC0456}" type="slidenum">
              <a:rPr lang="zh-CN" altLang="en-US" smtClean="0"/>
              <a:pPr/>
              <a:t>4</a:t>
            </a:fld>
            <a:endParaRPr lang="zh-CN" altLang="en-US"/>
          </a:p>
        </p:txBody>
      </p:sp>
    </p:spTree>
    <p:extLst>
      <p:ext uri="{BB962C8B-B14F-4D97-AF65-F5344CB8AC3E}">
        <p14:creationId xmlns:p14="http://schemas.microsoft.com/office/powerpoint/2010/main" xmlns="" val="22889305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083422-B43C-4F0B-ABD6-872460AC0456}" type="slidenum">
              <a:rPr lang="zh-CN" altLang="en-US" smtClean="0"/>
              <a:pPr/>
              <a:t>18</a:t>
            </a:fld>
            <a:endParaRPr lang="zh-CN" altLang="en-US"/>
          </a:p>
        </p:txBody>
      </p:sp>
    </p:spTree>
    <p:extLst>
      <p:ext uri="{BB962C8B-B14F-4D97-AF65-F5344CB8AC3E}">
        <p14:creationId xmlns:p14="http://schemas.microsoft.com/office/powerpoint/2010/main" xmlns="" val="18814927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B1D9EEEB-1019-4A9E-97BB-A7476F61D4F1}" type="datetimeFigureOut">
              <a:rPr lang="zh-CN" altLang="en-US" smtClean="0"/>
              <a:pPr/>
              <a:t>2019/4/1 Monday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583B8C44-69CF-4D63-820D-1CC258C06ED9}" type="slidenum">
              <a:rPr lang="zh-CN" altLang="en-US" smtClean="0"/>
              <a:pPr/>
              <a:t>‹#›</a:t>
            </a:fld>
            <a:endParaRPr lang="zh-CN" altLang="en-US"/>
          </a:p>
        </p:txBody>
      </p:sp>
    </p:spTree>
    <p:extLst>
      <p:ext uri="{BB962C8B-B14F-4D97-AF65-F5344CB8AC3E}">
        <p14:creationId xmlns:p14="http://schemas.microsoft.com/office/powerpoint/2010/main" xmlns="" val="9366305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B1D9EEEB-1019-4A9E-97BB-A7476F61D4F1}" type="datetimeFigureOut">
              <a:rPr lang="zh-CN" altLang="en-US" smtClean="0"/>
              <a:pPr/>
              <a:t>2019/4/1 Monday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583B8C44-69CF-4D63-820D-1CC258C06ED9}" type="slidenum">
              <a:rPr lang="zh-CN" altLang="en-US" smtClean="0"/>
              <a:pPr/>
              <a:t>‹#›</a:t>
            </a:fld>
            <a:endParaRPr lang="zh-CN" altLang="en-US"/>
          </a:p>
        </p:txBody>
      </p:sp>
    </p:spTree>
    <p:extLst>
      <p:ext uri="{BB962C8B-B14F-4D97-AF65-F5344CB8AC3E}">
        <p14:creationId xmlns:p14="http://schemas.microsoft.com/office/powerpoint/2010/main" xmlns="" val="8676728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B1D9EEEB-1019-4A9E-97BB-A7476F61D4F1}" type="datetimeFigureOut">
              <a:rPr lang="zh-CN" altLang="en-US" smtClean="0"/>
              <a:pPr/>
              <a:t>2019/4/1 Monday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583B8C44-69CF-4D63-820D-1CC258C06ED9}" type="slidenum">
              <a:rPr lang="zh-CN" altLang="en-US" smtClean="0"/>
              <a:pPr/>
              <a:t>‹#›</a:t>
            </a:fld>
            <a:endParaRPr lang="zh-CN" altLang="en-US"/>
          </a:p>
        </p:txBody>
      </p:sp>
    </p:spTree>
    <p:extLst>
      <p:ext uri="{BB962C8B-B14F-4D97-AF65-F5344CB8AC3E}">
        <p14:creationId xmlns:p14="http://schemas.microsoft.com/office/powerpoint/2010/main" xmlns="" val="17078207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B1D9EEEB-1019-4A9E-97BB-A7476F61D4F1}" type="datetimeFigureOut">
              <a:rPr lang="zh-CN" altLang="en-US" smtClean="0"/>
              <a:pPr/>
              <a:t>2019/4/1 Monday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583B8C44-69CF-4D63-820D-1CC258C06ED9}" type="slidenum">
              <a:rPr lang="zh-CN" altLang="en-US" smtClean="0"/>
              <a:pPr/>
              <a:t>‹#›</a:t>
            </a:fld>
            <a:endParaRPr lang="zh-CN" altLang="en-US"/>
          </a:p>
        </p:txBody>
      </p:sp>
    </p:spTree>
    <p:extLst>
      <p:ext uri="{BB962C8B-B14F-4D97-AF65-F5344CB8AC3E}">
        <p14:creationId xmlns:p14="http://schemas.microsoft.com/office/powerpoint/2010/main" xmlns="" val="30572341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B1D9EEEB-1019-4A9E-97BB-A7476F61D4F1}" type="datetimeFigureOut">
              <a:rPr lang="zh-CN" altLang="en-US" smtClean="0"/>
              <a:pPr/>
              <a:t>2019/4/1 Monday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583B8C44-69CF-4D63-820D-1CC258C06ED9}" type="slidenum">
              <a:rPr lang="zh-CN" altLang="en-US" smtClean="0"/>
              <a:pPr/>
              <a:t>‹#›</a:t>
            </a:fld>
            <a:endParaRPr lang="zh-CN" altLang="en-US"/>
          </a:p>
        </p:txBody>
      </p:sp>
    </p:spTree>
    <p:extLst>
      <p:ext uri="{BB962C8B-B14F-4D97-AF65-F5344CB8AC3E}">
        <p14:creationId xmlns:p14="http://schemas.microsoft.com/office/powerpoint/2010/main" xmlns="" val="39822081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8" name="Date Placeholder 2"/>
          <p:cNvSpPr>
            <a:spLocks noGrp="1"/>
          </p:cNvSpPr>
          <p:nvPr>
            <p:ph type="dt" sz="half" idx="10"/>
          </p:nvPr>
        </p:nvSpPr>
        <p:spPr>
          <a:xfrm>
            <a:off x="628650" y="4767263"/>
            <a:ext cx="2057400" cy="273844"/>
          </a:xfrm>
        </p:spPr>
        <p:txBody>
          <a:bodyPr/>
          <a:lstStyle/>
          <a:p>
            <a:fld id="{B1D9EEEB-1019-4A9E-97BB-A7476F61D4F1}" type="datetimeFigureOut">
              <a:rPr lang="zh-CN" altLang="en-US" smtClean="0"/>
              <a:pPr/>
              <a:t>2019/4/1 Monday</a:t>
            </a:fld>
            <a:endParaRPr lang="zh-CN" altLang="en-US"/>
          </a:p>
        </p:txBody>
      </p:sp>
      <p:sp>
        <p:nvSpPr>
          <p:cNvPr id="9" name="Footer Placeholder 3"/>
          <p:cNvSpPr>
            <a:spLocks noGrp="1"/>
          </p:cNvSpPr>
          <p:nvPr>
            <p:ph type="ftr" sz="quarter" idx="11"/>
          </p:nvPr>
        </p:nvSpPr>
        <p:spPr>
          <a:xfrm>
            <a:off x="3028950" y="4767263"/>
            <a:ext cx="3086100" cy="273844"/>
          </a:xfrm>
        </p:spPr>
        <p:txBody>
          <a:bodyPr/>
          <a:lstStyle/>
          <a:p>
            <a:endParaRPr lang="zh-CN" altLang="en-US"/>
          </a:p>
        </p:txBody>
      </p:sp>
      <p:sp>
        <p:nvSpPr>
          <p:cNvPr id="10" name="Slide Number Placeholder 4"/>
          <p:cNvSpPr>
            <a:spLocks noGrp="1"/>
          </p:cNvSpPr>
          <p:nvPr>
            <p:ph type="sldNum" sz="quarter" idx="12"/>
          </p:nvPr>
        </p:nvSpPr>
        <p:spPr>
          <a:xfrm>
            <a:off x="6457950" y="4767263"/>
            <a:ext cx="2057400" cy="273844"/>
          </a:xfrm>
        </p:spPr>
        <p:txBody>
          <a:bodyPr/>
          <a:lstStyle/>
          <a:p>
            <a:fld id="{583B8C44-69CF-4D63-820D-1CC258C06ED9}" type="slidenum">
              <a:rPr lang="zh-CN" altLang="en-US" smtClean="0"/>
              <a:pPr/>
              <a:t>‹#›</a:t>
            </a:fld>
            <a:endParaRPr lang="zh-CN" altLang="en-US"/>
          </a:p>
        </p:txBody>
      </p:sp>
      <p:pic>
        <p:nvPicPr>
          <p:cNvPr id="11" name="图片 10"/>
          <p:cNvPicPr>
            <a:picLocks noChangeAspect="1"/>
          </p:cNvPicPr>
          <p:nvPr userDrawn="1"/>
        </p:nvPicPr>
        <p:blipFill rotWithShape="1">
          <a:blip r:embed="rId2" cstate="print">
            <a:extLst>
              <a:ext uri="{28A0092B-C50C-407E-A947-70E740481C1C}">
                <a14:useLocalDpi xmlns:a14="http://schemas.microsoft.com/office/drawing/2010/main" xmlns="" val="0"/>
              </a:ext>
            </a:extLst>
          </a:blip>
          <a:srcRect b="52001"/>
          <a:stretch/>
        </p:blipFill>
        <p:spPr>
          <a:xfrm>
            <a:off x="-29972" y="4161008"/>
            <a:ext cx="9170648" cy="981150"/>
          </a:xfrm>
          <a:prstGeom prst="rect">
            <a:avLst/>
          </a:prstGeom>
        </p:spPr>
      </p:pic>
      <p:pic>
        <p:nvPicPr>
          <p:cNvPr id="12" name="图片 11"/>
          <p:cNvPicPr>
            <a:picLocks noChangeAspect="1"/>
          </p:cNvPicPr>
          <p:nvPr userDrawn="1"/>
        </p:nvPicPr>
        <p:blipFill>
          <a:blip r:embed="rId3" cstate="print">
            <a:extLst>
              <a:ext uri="{28A0092B-C50C-407E-A947-70E740481C1C}">
                <a14:useLocalDpi xmlns:a14="http://schemas.microsoft.com/office/drawing/2010/main" xmlns="" val="0"/>
              </a:ext>
            </a:extLst>
          </a:blip>
          <a:stretch>
            <a:fillRect/>
          </a:stretch>
        </p:blipFill>
        <p:spPr>
          <a:xfrm flipH="1">
            <a:off x="-10758" y="577773"/>
            <a:ext cx="4023360" cy="4023360"/>
          </a:xfrm>
          <a:prstGeom prst="rect">
            <a:avLst/>
          </a:prstGeom>
        </p:spPr>
      </p:pic>
      <p:pic>
        <p:nvPicPr>
          <p:cNvPr id="13" name="图片 12"/>
          <p:cNvPicPr>
            <a:picLocks noChangeAspect="1"/>
          </p:cNvPicPr>
          <p:nvPr userDrawn="1"/>
        </p:nvPicPr>
        <p:blipFill>
          <a:blip r:embed="rId4" cstate="print">
            <a:extLst>
              <a:ext uri="{28A0092B-C50C-407E-A947-70E740481C1C}">
                <a14:useLocalDpi xmlns:a14="http://schemas.microsoft.com/office/drawing/2010/main" xmlns="" val="0"/>
              </a:ext>
            </a:extLst>
          </a:blip>
          <a:stretch>
            <a:fillRect/>
          </a:stretch>
        </p:blipFill>
        <p:spPr>
          <a:xfrm>
            <a:off x="6878086" y="-743535"/>
            <a:ext cx="2348990" cy="2475516"/>
          </a:xfrm>
          <a:prstGeom prst="rect">
            <a:avLst/>
          </a:prstGeom>
        </p:spPr>
      </p:pic>
      <p:pic>
        <p:nvPicPr>
          <p:cNvPr id="14" name="图片 13"/>
          <p:cNvPicPr>
            <a:picLocks noChangeAspect="1"/>
          </p:cNvPicPr>
          <p:nvPr userDrawn="1"/>
        </p:nvPicPr>
        <p:blipFill rotWithShape="1">
          <a:blip r:embed="rId5" cstate="print">
            <a:extLst>
              <a:ext uri="{28A0092B-C50C-407E-A947-70E740481C1C}">
                <a14:useLocalDpi xmlns:a14="http://schemas.microsoft.com/office/drawing/2010/main" xmlns="" val="0"/>
              </a:ext>
            </a:extLst>
          </a:blip>
          <a:srcRect t="31573"/>
          <a:stretch/>
        </p:blipFill>
        <p:spPr>
          <a:xfrm>
            <a:off x="-203471" y="-9525"/>
            <a:ext cx="2570154" cy="1758673"/>
          </a:xfrm>
          <a:prstGeom prst="rect">
            <a:avLst/>
          </a:prstGeom>
        </p:spPr>
      </p:pic>
      <p:pic>
        <p:nvPicPr>
          <p:cNvPr id="15" name="图片 14"/>
          <p:cNvPicPr>
            <a:picLocks noChangeAspect="1"/>
          </p:cNvPicPr>
          <p:nvPr userDrawn="1"/>
        </p:nvPicPr>
        <p:blipFill rotWithShape="1">
          <a:blip r:embed="rId6" cstate="print">
            <a:extLst>
              <a:ext uri="{28A0092B-C50C-407E-A947-70E740481C1C}">
                <a14:useLocalDpi xmlns:a14="http://schemas.microsoft.com/office/drawing/2010/main" xmlns="" val="0"/>
              </a:ext>
            </a:extLst>
          </a:blip>
          <a:srcRect b="4689"/>
          <a:stretch/>
        </p:blipFill>
        <p:spPr>
          <a:xfrm>
            <a:off x="7799294" y="3950557"/>
            <a:ext cx="1101189" cy="1049552"/>
          </a:xfrm>
          <a:prstGeom prst="rect">
            <a:avLst/>
          </a:prstGeom>
          <a:effectLst>
            <a:outerShdw blurRad="76200" dir="13500000" sy="23000" kx="1200000" algn="br" rotWithShape="0">
              <a:prstClr val="black">
                <a:alpha val="41000"/>
              </a:prstClr>
            </a:outerShdw>
          </a:effectLst>
        </p:spPr>
      </p:pic>
    </p:spTree>
    <p:extLst>
      <p:ext uri="{BB962C8B-B14F-4D97-AF65-F5344CB8AC3E}">
        <p14:creationId xmlns:p14="http://schemas.microsoft.com/office/powerpoint/2010/main" xmlns="" val="39746254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pic>
        <p:nvPicPr>
          <p:cNvPr id="10" name="图片 9"/>
          <p:cNvPicPr>
            <a:picLocks noChangeAspect="1"/>
          </p:cNvPicPr>
          <p:nvPr userDrawn="1"/>
        </p:nvPicPr>
        <p:blipFill rotWithShape="1">
          <a:blip r:embed="rId2" cstate="print">
            <a:extLst>
              <a:ext uri="{28A0092B-C50C-407E-A947-70E740481C1C}">
                <a14:useLocalDpi xmlns:a14="http://schemas.microsoft.com/office/drawing/2010/main" xmlns="" val="0"/>
              </a:ext>
            </a:extLst>
          </a:blip>
          <a:srcRect b="52001"/>
          <a:stretch/>
        </p:blipFill>
        <p:spPr>
          <a:xfrm>
            <a:off x="-29972" y="4161008"/>
            <a:ext cx="9170648" cy="981150"/>
          </a:xfrm>
          <a:prstGeom prst="rect">
            <a:avLst/>
          </a:prstGeom>
        </p:spPr>
      </p:pic>
      <p:pic>
        <p:nvPicPr>
          <p:cNvPr id="11" name="图片 10"/>
          <p:cNvPicPr>
            <a:picLocks noChangeAspect="1"/>
          </p:cNvPicPr>
          <p:nvPr userDrawn="1"/>
        </p:nvPicPr>
        <p:blipFill>
          <a:blip r:embed="rId3" cstate="print">
            <a:extLst>
              <a:ext uri="{28A0092B-C50C-407E-A947-70E740481C1C}">
                <a14:useLocalDpi xmlns:a14="http://schemas.microsoft.com/office/drawing/2010/main" xmlns="" val="0"/>
              </a:ext>
            </a:extLst>
          </a:blip>
          <a:stretch>
            <a:fillRect/>
          </a:stretch>
        </p:blipFill>
        <p:spPr>
          <a:xfrm>
            <a:off x="6878086" y="-743535"/>
            <a:ext cx="2348990" cy="2475516"/>
          </a:xfrm>
          <a:prstGeom prst="rect">
            <a:avLst/>
          </a:prstGeom>
        </p:spPr>
      </p:pic>
      <p:pic>
        <p:nvPicPr>
          <p:cNvPr id="12" name="图片 11"/>
          <p:cNvPicPr>
            <a:picLocks noChangeAspect="1"/>
          </p:cNvPicPr>
          <p:nvPr userDrawn="1"/>
        </p:nvPicPr>
        <p:blipFill rotWithShape="1">
          <a:blip r:embed="rId4" cstate="print">
            <a:extLst>
              <a:ext uri="{28A0092B-C50C-407E-A947-70E740481C1C}">
                <a14:useLocalDpi xmlns:a14="http://schemas.microsoft.com/office/drawing/2010/main" xmlns="" val="0"/>
              </a:ext>
            </a:extLst>
          </a:blip>
          <a:srcRect t="31573"/>
          <a:stretch/>
        </p:blipFill>
        <p:spPr>
          <a:xfrm>
            <a:off x="-203471" y="-9525"/>
            <a:ext cx="2570154" cy="1758673"/>
          </a:xfrm>
          <a:prstGeom prst="rect">
            <a:avLst/>
          </a:prstGeom>
        </p:spPr>
      </p:pic>
    </p:spTree>
    <p:extLst>
      <p:ext uri="{BB962C8B-B14F-4D97-AF65-F5344CB8AC3E}">
        <p14:creationId xmlns:p14="http://schemas.microsoft.com/office/powerpoint/2010/main" xmlns="" val="31085041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11" name="Date Placeholder 2"/>
          <p:cNvSpPr>
            <a:spLocks noGrp="1"/>
          </p:cNvSpPr>
          <p:nvPr>
            <p:ph type="dt" sz="half" idx="10"/>
          </p:nvPr>
        </p:nvSpPr>
        <p:spPr>
          <a:xfrm>
            <a:off x="628650" y="4767263"/>
            <a:ext cx="2057400" cy="273844"/>
          </a:xfrm>
        </p:spPr>
        <p:txBody>
          <a:bodyPr/>
          <a:lstStyle/>
          <a:p>
            <a:fld id="{B1D9EEEB-1019-4A9E-97BB-A7476F61D4F1}" type="datetimeFigureOut">
              <a:rPr lang="zh-CN" altLang="en-US" smtClean="0"/>
              <a:pPr/>
              <a:t>2019/4/1 Monday</a:t>
            </a:fld>
            <a:endParaRPr lang="zh-CN" altLang="en-US"/>
          </a:p>
        </p:txBody>
      </p:sp>
      <p:sp>
        <p:nvSpPr>
          <p:cNvPr id="12" name="Footer Placeholder 3"/>
          <p:cNvSpPr>
            <a:spLocks noGrp="1"/>
          </p:cNvSpPr>
          <p:nvPr>
            <p:ph type="ftr" sz="quarter" idx="11"/>
          </p:nvPr>
        </p:nvSpPr>
        <p:spPr>
          <a:xfrm>
            <a:off x="3028950" y="4767263"/>
            <a:ext cx="3086100" cy="273844"/>
          </a:xfrm>
        </p:spPr>
        <p:txBody>
          <a:bodyPr/>
          <a:lstStyle/>
          <a:p>
            <a:endParaRPr lang="zh-CN" altLang="en-US"/>
          </a:p>
        </p:txBody>
      </p:sp>
      <p:sp>
        <p:nvSpPr>
          <p:cNvPr id="13" name="Slide Number Placeholder 4"/>
          <p:cNvSpPr>
            <a:spLocks noGrp="1"/>
          </p:cNvSpPr>
          <p:nvPr>
            <p:ph type="sldNum" sz="quarter" idx="12"/>
          </p:nvPr>
        </p:nvSpPr>
        <p:spPr>
          <a:xfrm>
            <a:off x="6457950" y="4767263"/>
            <a:ext cx="2057400" cy="273844"/>
          </a:xfrm>
        </p:spPr>
        <p:txBody>
          <a:bodyPr/>
          <a:lstStyle/>
          <a:p>
            <a:fld id="{583B8C44-69CF-4D63-820D-1CC258C06ED9}" type="slidenum">
              <a:rPr lang="zh-CN" altLang="en-US" smtClean="0"/>
              <a:pPr/>
              <a:t>‹#›</a:t>
            </a:fld>
            <a:endParaRPr lang="zh-CN" altLang="en-US"/>
          </a:p>
        </p:txBody>
      </p:sp>
      <p:pic>
        <p:nvPicPr>
          <p:cNvPr id="14" name="图片 13"/>
          <p:cNvPicPr>
            <a:picLocks noChangeAspect="1"/>
          </p:cNvPicPr>
          <p:nvPr userDrawn="1"/>
        </p:nvPicPr>
        <p:blipFill rotWithShape="1">
          <a:blip r:embed="rId2" cstate="print">
            <a:extLst>
              <a:ext uri="{28A0092B-C50C-407E-A947-70E740481C1C}">
                <a14:useLocalDpi xmlns:a14="http://schemas.microsoft.com/office/drawing/2010/main" xmlns="" val="0"/>
              </a:ext>
            </a:extLst>
          </a:blip>
          <a:srcRect b="52001"/>
          <a:stretch/>
        </p:blipFill>
        <p:spPr>
          <a:xfrm>
            <a:off x="-29972" y="4161008"/>
            <a:ext cx="9170648" cy="981150"/>
          </a:xfrm>
          <a:prstGeom prst="rect">
            <a:avLst/>
          </a:prstGeom>
        </p:spPr>
      </p:pic>
      <p:pic>
        <p:nvPicPr>
          <p:cNvPr id="15" name="图片 14"/>
          <p:cNvPicPr>
            <a:picLocks noChangeAspect="1"/>
          </p:cNvPicPr>
          <p:nvPr userDrawn="1"/>
        </p:nvPicPr>
        <p:blipFill>
          <a:blip r:embed="rId3" cstate="print">
            <a:extLst>
              <a:ext uri="{28A0092B-C50C-407E-A947-70E740481C1C}">
                <a14:useLocalDpi xmlns:a14="http://schemas.microsoft.com/office/drawing/2010/main" xmlns="" val="0"/>
              </a:ext>
            </a:extLst>
          </a:blip>
          <a:stretch>
            <a:fillRect/>
          </a:stretch>
        </p:blipFill>
        <p:spPr>
          <a:xfrm flipH="1">
            <a:off x="-10758" y="577773"/>
            <a:ext cx="4023360" cy="4023360"/>
          </a:xfrm>
          <a:prstGeom prst="rect">
            <a:avLst/>
          </a:prstGeom>
        </p:spPr>
      </p:pic>
      <p:pic>
        <p:nvPicPr>
          <p:cNvPr id="16" name="图片 15"/>
          <p:cNvPicPr>
            <a:picLocks noChangeAspect="1"/>
          </p:cNvPicPr>
          <p:nvPr userDrawn="1"/>
        </p:nvPicPr>
        <p:blipFill>
          <a:blip r:embed="rId4" cstate="print">
            <a:extLst>
              <a:ext uri="{28A0092B-C50C-407E-A947-70E740481C1C}">
                <a14:useLocalDpi xmlns:a14="http://schemas.microsoft.com/office/drawing/2010/main" xmlns="" val="0"/>
              </a:ext>
            </a:extLst>
          </a:blip>
          <a:stretch>
            <a:fillRect/>
          </a:stretch>
        </p:blipFill>
        <p:spPr>
          <a:xfrm>
            <a:off x="6878086" y="-743535"/>
            <a:ext cx="2348990" cy="2475516"/>
          </a:xfrm>
          <a:prstGeom prst="rect">
            <a:avLst/>
          </a:prstGeom>
        </p:spPr>
      </p:pic>
      <p:pic>
        <p:nvPicPr>
          <p:cNvPr id="17" name="图片 16"/>
          <p:cNvPicPr>
            <a:picLocks noChangeAspect="1"/>
          </p:cNvPicPr>
          <p:nvPr userDrawn="1"/>
        </p:nvPicPr>
        <p:blipFill rotWithShape="1">
          <a:blip r:embed="rId5" cstate="print">
            <a:extLst>
              <a:ext uri="{28A0092B-C50C-407E-A947-70E740481C1C}">
                <a14:useLocalDpi xmlns:a14="http://schemas.microsoft.com/office/drawing/2010/main" xmlns="" val="0"/>
              </a:ext>
            </a:extLst>
          </a:blip>
          <a:srcRect t="31573"/>
          <a:stretch/>
        </p:blipFill>
        <p:spPr>
          <a:xfrm>
            <a:off x="-203471" y="-9525"/>
            <a:ext cx="2570154" cy="1758673"/>
          </a:xfrm>
          <a:prstGeom prst="rect">
            <a:avLst/>
          </a:prstGeom>
        </p:spPr>
      </p:pic>
      <p:pic>
        <p:nvPicPr>
          <p:cNvPr id="18" name="图片 17"/>
          <p:cNvPicPr>
            <a:picLocks noChangeAspect="1"/>
          </p:cNvPicPr>
          <p:nvPr userDrawn="1"/>
        </p:nvPicPr>
        <p:blipFill rotWithShape="1">
          <a:blip r:embed="rId6" cstate="print">
            <a:extLst>
              <a:ext uri="{28A0092B-C50C-407E-A947-70E740481C1C}">
                <a14:useLocalDpi xmlns:a14="http://schemas.microsoft.com/office/drawing/2010/main" xmlns="" val="0"/>
              </a:ext>
            </a:extLst>
          </a:blip>
          <a:srcRect b="4689"/>
          <a:stretch/>
        </p:blipFill>
        <p:spPr>
          <a:xfrm>
            <a:off x="7799294" y="3950557"/>
            <a:ext cx="1101189" cy="1049552"/>
          </a:xfrm>
          <a:prstGeom prst="rect">
            <a:avLst/>
          </a:prstGeom>
          <a:effectLst>
            <a:outerShdw blurRad="76200" dir="13500000" sy="23000" kx="1200000" algn="br" rotWithShape="0">
              <a:prstClr val="black">
                <a:alpha val="41000"/>
              </a:prstClr>
            </a:outerShdw>
          </a:effectLst>
        </p:spPr>
      </p:pic>
    </p:spTree>
    <p:extLst>
      <p:ext uri="{BB962C8B-B14F-4D97-AF65-F5344CB8AC3E}">
        <p14:creationId xmlns:p14="http://schemas.microsoft.com/office/powerpoint/2010/main" xmlns="" val="23879911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4100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1000" fill="hold"/>
                                        <p:tgtEl>
                                          <p:spTgt spid="15"/>
                                        </p:tgtEl>
                                        <p:attrNameLst>
                                          <p:attrName>ppt_x</p:attrName>
                                        </p:attrNameLst>
                                      </p:cBhvr>
                                      <p:tavLst>
                                        <p:tav tm="0">
                                          <p:val>
                                            <p:strVal val="0-#ppt_w/2"/>
                                          </p:val>
                                        </p:tav>
                                        <p:tav tm="100000">
                                          <p:val>
                                            <p:strVal val="#ppt_x"/>
                                          </p:val>
                                        </p:tav>
                                      </p:tavLst>
                                    </p:anim>
                                    <p:anim calcmode="lin" valueType="num">
                                      <p:cBhvr additive="base">
                                        <p:cTn id="8" dur="10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D9EEEB-1019-4A9E-97BB-A7476F61D4F1}" type="datetimeFigureOut">
              <a:rPr lang="zh-CN" altLang="en-US" smtClean="0"/>
              <a:pPr/>
              <a:t>2019/4/1 Monday</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583B8C44-69CF-4D63-820D-1CC258C06ED9}" type="slidenum">
              <a:rPr lang="zh-CN" altLang="en-US" smtClean="0"/>
              <a:pPr/>
              <a:t>‹#›</a:t>
            </a:fld>
            <a:endParaRPr lang="zh-CN" altLang="en-US"/>
          </a:p>
        </p:txBody>
      </p:sp>
      <p:pic>
        <p:nvPicPr>
          <p:cNvPr id="5" name="图片 4"/>
          <p:cNvPicPr>
            <a:picLocks noChangeAspect="1"/>
          </p:cNvPicPr>
          <p:nvPr userDrawn="1"/>
        </p:nvPicPr>
        <p:blipFill rotWithShape="1">
          <a:blip r:embed="rId2" cstate="print">
            <a:extLst>
              <a:ext uri="{28A0092B-C50C-407E-A947-70E740481C1C}">
                <a14:useLocalDpi xmlns:a14="http://schemas.microsoft.com/office/drawing/2010/main" xmlns="" val="0"/>
              </a:ext>
            </a:extLst>
          </a:blip>
          <a:srcRect b="52001"/>
          <a:stretch/>
        </p:blipFill>
        <p:spPr>
          <a:xfrm>
            <a:off x="0" y="4754880"/>
            <a:ext cx="9170648" cy="388620"/>
          </a:xfrm>
          <a:prstGeom prst="rect">
            <a:avLst/>
          </a:prstGeom>
        </p:spPr>
      </p:pic>
      <p:pic>
        <p:nvPicPr>
          <p:cNvPr id="6" name="图片 5"/>
          <p:cNvPicPr>
            <a:picLocks noChangeAspect="1"/>
          </p:cNvPicPr>
          <p:nvPr userDrawn="1"/>
        </p:nvPicPr>
        <p:blipFill rotWithShape="1">
          <a:blip r:embed="rId3" cstate="print">
            <a:extLst>
              <a:ext uri="{28A0092B-C50C-407E-A947-70E740481C1C}">
                <a14:useLocalDpi xmlns:a14="http://schemas.microsoft.com/office/drawing/2010/main" xmlns="" val="0"/>
              </a:ext>
            </a:extLst>
          </a:blip>
          <a:srcRect t="31573" r="26660"/>
          <a:stretch/>
        </p:blipFill>
        <p:spPr>
          <a:xfrm>
            <a:off x="-203472" y="-9525"/>
            <a:ext cx="1419086" cy="1324014"/>
          </a:xfrm>
          <a:prstGeom prst="rect">
            <a:avLst/>
          </a:prstGeom>
        </p:spPr>
      </p:pic>
      <p:pic>
        <p:nvPicPr>
          <p:cNvPr id="7" name="图片 6"/>
          <p:cNvPicPr>
            <a:picLocks noChangeAspect="1"/>
          </p:cNvPicPr>
          <p:nvPr userDrawn="1"/>
        </p:nvPicPr>
        <p:blipFill>
          <a:blip r:embed="rId4" cstate="print">
            <a:extLst>
              <a:ext uri="{28A0092B-C50C-407E-A947-70E740481C1C}">
                <a14:useLocalDpi xmlns:a14="http://schemas.microsoft.com/office/drawing/2010/main" xmlns="" val="0"/>
              </a:ext>
            </a:extLst>
          </a:blip>
          <a:stretch>
            <a:fillRect/>
          </a:stretch>
        </p:blipFill>
        <p:spPr>
          <a:xfrm>
            <a:off x="8282715" y="4410635"/>
            <a:ext cx="732865" cy="732865"/>
          </a:xfrm>
          <a:prstGeom prst="rect">
            <a:avLst/>
          </a:prstGeom>
          <a:effectLst>
            <a:outerShdw blurRad="76200" dir="13500000" sy="23000" kx="1200000" algn="br" rotWithShape="0">
              <a:prstClr val="black">
                <a:alpha val="41000"/>
              </a:prstClr>
            </a:outerShdw>
          </a:effectLst>
        </p:spPr>
      </p:pic>
    </p:spTree>
    <p:extLst>
      <p:ext uri="{BB962C8B-B14F-4D97-AF65-F5344CB8AC3E}">
        <p14:creationId xmlns:p14="http://schemas.microsoft.com/office/powerpoint/2010/main" xmlns="" val="39884712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B1D9EEEB-1019-4A9E-97BB-A7476F61D4F1}" type="datetimeFigureOut">
              <a:rPr lang="zh-CN" altLang="en-US" smtClean="0"/>
              <a:pPr/>
              <a:t>2019/4/1 Monday</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583B8C44-69CF-4D63-820D-1CC258C06ED9}" type="slidenum">
              <a:rPr lang="zh-CN" altLang="en-US" smtClean="0"/>
              <a:pPr/>
              <a:t>‹#›</a:t>
            </a:fld>
            <a:endParaRPr lang="zh-CN" altLang="en-US"/>
          </a:p>
        </p:txBody>
      </p:sp>
    </p:spTree>
    <p:extLst>
      <p:ext uri="{BB962C8B-B14F-4D97-AF65-F5344CB8AC3E}">
        <p14:creationId xmlns:p14="http://schemas.microsoft.com/office/powerpoint/2010/main" xmlns="" val="20497705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B1D9EEEB-1019-4A9E-97BB-A7476F61D4F1}" type="datetimeFigureOut">
              <a:rPr lang="zh-CN" altLang="en-US" smtClean="0"/>
              <a:pPr/>
              <a:t>2019/4/1 Monday</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583B8C44-69CF-4D63-820D-1CC258C06ED9}" type="slidenum">
              <a:rPr lang="zh-CN" altLang="en-US" smtClean="0"/>
              <a:pPr/>
              <a:t>‹#›</a:t>
            </a:fld>
            <a:endParaRPr lang="zh-CN" altLang="en-US"/>
          </a:p>
        </p:txBody>
      </p:sp>
    </p:spTree>
    <p:extLst>
      <p:ext uri="{BB962C8B-B14F-4D97-AF65-F5344CB8AC3E}">
        <p14:creationId xmlns:p14="http://schemas.microsoft.com/office/powerpoint/2010/main" xmlns="" val="624589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chemeClr val="accent2">
                <a:lumMod val="17000"/>
                <a:lumOff val="83000"/>
              </a:schemeClr>
            </a:gs>
            <a:gs pos="100000">
              <a:schemeClr val="bg1"/>
            </a:gs>
          </a:gsLst>
          <a:lin ang="5400000" scaled="1"/>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B1D9EEEB-1019-4A9E-97BB-A7476F61D4F1}" type="datetimeFigureOut">
              <a:rPr lang="zh-CN" altLang="en-US" smtClean="0"/>
              <a:pPr/>
              <a:t>2019/4/1 Monday</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583B8C44-69CF-4D63-820D-1CC258C06ED9}" type="slidenum">
              <a:rPr lang="zh-CN" altLang="en-US" smtClean="0"/>
              <a:pPr/>
              <a:t>‹#›</a:t>
            </a:fld>
            <a:endParaRPr lang="zh-CN" altLang="en-US"/>
          </a:p>
        </p:txBody>
      </p:sp>
    </p:spTree>
    <p:extLst>
      <p:ext uri="{BB962C8B-B14F-4D97-AF65-F5344CB8AC3E}">
        <p14:creationId xmlns:p14="http://schemas.microsoft.com/office/powerpoint/2010/main" xmlns="" val="71305279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notesSlide" Target="../notesSlides/notesSlide1.xml"/><Relationship Id="rId7" Type="http://schemas.openxmlformats.org/officeDocument/2006/relationships/image" Target="../media/image10.png"/><Relationship Id="rId12" Type="http://schemas.openxmlformats.org/officeDocument/2006/relationships/image" Target="../media/image11.png"/><Relationship Id="rId2" Type="http://schemas.openxmlformats.org/officeDocument/2006/relationships/slideLayout" Target="../slideLayouts/slideLayout1.xml"/><Relationship Id="rId1" Type="http://schemas.openxmlformats.org/officeDocument/2006/relationships/video" Target="NULL" TargetMode="External"/><Relationship Id="rId6" Type="http://schemas.openxmlformats.org/officeDocument/2006/relationships/image" Target="../media/image9.png"/><Relationship Id="rId11" Type="http://schemas.microsoft.com/office/2007/relationships/media" Target="../media/media1.mp3"/><Relationship Id="rId5" Type="http://schemas.openxmlformats.org/officeDocument/2006/relationships/image" Target="../media/image1.png"/><Relationship Id="rId10" Type="http://schemas.openxmlformats.org/officeDocument/2006/relationships/image" Target="../media/image5.png"/><Relationship Id="rId4" Type="http://schemas.openxmlformats.org/officeDocument/2006/relationships/image" Target="../media/image8.png"/><Relationship Id="rId9"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8.png"/><Relationship Id="rId7"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1.png"/><Relationship Id="rId9"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5.xml"/><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2">
                <a:lumMod val="17000"/>
                <a:lumOff val="83000"/>
              </a:schemeClr>
            </a:gs>
            <a:gs pos="100000">
              <a:schemeClr val="bg1"/>
            </a:gs>
          </a:gsLst>
          <a:lin ang="5400000" scaled="1"/>
        </a:gradFill>
        <a:effectLst/>
      </p:bgPr>
    </p:bg>
    <p:spTree>
      <p:nvGrpSpPr>
        <p:cNvPr id="1" name=""/>
        <p:cNvGrpSpPr/>
        <p:nvPr/>
      </p:nvGrpSpPr>
      <p:grpSpPr>
        <a:xfrm>
          <a:off x="0" y="0"/>
          <a:ext cx="0" cy="0"/>
          <a:chOff x="0" y="0"/>
          <a:chExt cx="0" cy="0"/>
        </a:xfrm>
      </p:grpSpPr>
      <p:pic>
        <p:nvPicPr>
          <p:cNvPr id="3" name="图片 2"/>
          <p:cNvPicPr>
            <a:picLocks noChangeAspect="1"/>
          </p:cNvPicPr>
          <p:nvPr/>
        </p:nvPicPr>
        <p:blipFill>
          <a:blip r:embed="rId4" cstate="print"/>
          <a:stretch>
            <a:fillRect/>
          </a:stretch>
        </p:blipFill>
        <p:spPr>
          <a:xfrm>
            <a:off x="0" y="2986939"/>
            <a:ext cx="9138696" cy="1975275"/>
          </a:xfrm>
          <a:prstGeom prst="rect">
            <a:avLst/>
          </a:prstGeom>
        </p:spPr>
      </p:pic>
      <p:pic>
        <p:nvPicPr>
          <p:cNvPr id="12" name="图片 11"/>
          <p:cNvPicPr>
            <a:picLocks noChangeAspect="1"/>
          </p:cNvPicPr>
          <p:nvPr/>
        </p:nvPicPr>
        <p:blipFill rotWithShape="1">
          <a:blip r:embed="rId5" cstate="print">
            <a:extLst>
              <a:ext uri="{28A0092B-C50C-407E-A947-70E740481C1C}">
                <a14:useLocalDpi xmlns:a14="http://schemas.microsoft.com/office/drawing/2010/main" xmlns="" val="0"/>
              </a:ext>
            </a:extLst>
          </a:blip>
          <a:srcRect b="43617"/>
          <a:stretch/>
        </p:blipFill>
        <p:spPr>
          <a:xfrm>
            <a:off x="-17123" y="3990975"/>
            <a:ext cx="9170648" cy="1152525"/>
          </a:xfrm>
          <a:prstGeom prst="rect">
            <a:avLst/>
          </a:prstGeom>
        </p:spPr>
      </p:pic>
      <p:pic>
        <p:nvPicPr>
          <p:cNvPr id="5" name="图片 4"/>
          <p:cNvPicPr>
            <a:picLocks noChangeAspect="1"/>
          </p:cNvPicPr>
          <p:nvPr/>
        </p:nvPicPr>
        <p:blipFill rotWithShape="1">
          <a:blip r:embed="rId6" cstate="print">
            <a:extLst>
              <a:ext uri="{28A0092B-C50C-407E-A947-70E740481C1C}">
                <a14:useLocalDpi xmlns:a14="http://schemas.microsoft.com/office/drawing/2010/main" xmlns="" val="0"/>
              </a:ext>
            </a:extLst>
          </a:blip>
          <a:srcRect b="7608"/>
          <a:stretch/>
        </p:blipFill>
        <p:spPr>
          <a:xfrm>
            <a:off x="2389914" y="235886"/>
            <a:ext cx="4472005" cy="4241522"/>
          </a:xfrm>
          <a:prstGeom prst="rect">
            <a:avLst/>
          </a:prstGeom>
        </p:spPr>
      </p:pic>
      <p:pic>
        <p:nvPicPr>
          <p:cNvPr id="4" name="图片 3"/>
          <p:cNvPicPr>
            <a:picLocks noChangeAspect="1"/>
          </p:cNvPicPr>
          <p:nvPr/>
        </p:nvPicPr>
        <p:blipFill>
          <a:blip r:embed="rId7" cstate="print">
            <a:extLst>
              <a:ext uri="{28A0092B-C50C-407E-A947-70E740481C1C}">
                <a14:useLocalDpi xmlns:a14="http://schemas.microsoft.com/office/drawing/2010/main" xmlns="" val="0"/>
              </a:ext>
            </a:extLst>
          </a:blip>
          <a:stretch>
            <a:fillRect/>
          </a:stretch>
        </p:blipFill>
        <p:spPr>
          <a:xfrm>
            <a:off x="566829" y="1671508"/>
            <a:ext cx="2154660" cy="3230090"/>
          </a:xfrm>
          <a:prstGeom prst="rect">
            <a:avLst/>
          </a:prstGeom>
        </p:spPr>
      </p:pic>
      <p:grpSp>
        <p:nvGrpSpPr>
          <p:cNvPr id="7" name="组合 6"/>
          <p:cNvGrpSpPr/>
          <p:nvPr/>
        </p:nvGrpSpPr>
        <p:grpSpPr>
          <a:xfrm>
            <a:off x="1786758" y="1646794"/>
            <a:ext cx="6558456" cy="1594374"/>
            <a:chOff x="2734807" y="1646794"/>
            <a:chExt cx="3660073" cy="1594374"/>
          </a:xfrm>
        </p:grpSpPr>
        <p:sp>
          <p:nvSpPr>
            <p:cNvPr id="6" name="文本框 5"/>
            <p:cNvSpPr txBox="1"/>
            <p:nvPr/>
          </p:nvSpPr>
          <p:spPr>
            <a:xfrm>
              <a:off x="2747165" y="1671508"/>
              <a:ext cx="3647715" cy="1446550"/>
            </a:xfrm>
            <a:prstGeom prst="rect">
              <a:avLst/>
            </a:prstGeom>
            <a:noFill/>
          </p:spPr>
          <p:txBody>
            <a:bodyPr wrap="square" rtlCol="0">
              <a:spAutoFit/>
            </a:bodyPr>
            <a:lstStyle/>
            <a:p>
              <a:pPr algn="ctr"/>
              <a:r>
                <a:rPr lang="zh-CN" altLang="en-US" sz="4400" dirty="0">
                  <a:ln w="352425">
                    <a:solidFill>
                      <a:srgbClr val="206F36"/>
                    </a:solidFill>
                  </a:ln>
                  <a:solidFill>
                    <a:srgbClr val="206F36"/>
                  </a:solidFill>
                  <a:cs typeface="+mn-ea"/>
                  <a:sym typeface="+mn-lt"/>
                </a:rPr>
                <a:t>医疗护士行业</a:t>
              </a:r>
              <a:r>
                <a:rPr lang="en-US" altLang="zh-CN" sz="4400" dirty="0">
                  <a:ln w="352425">
                    <a:solidFill>
                      <a:srgbClr val="206F36"/>
                    </a:solidFill>
                  </a:ln>
                  <a:solidFill>
                    <a:srgbClr val="206F36"/>
                  </a:solidFill>
                  <a:cs typeface="+mn-ea"/>
                  <a:sym typeface="+mn-lt"/>
                </a:rPr>
                <a:t>PPT</a:t>
              </a:r>
              <a:r>
                <a:rPr lang="zh-CN" altLang="en-US" sz="4400" dirty="0">
                  <a:ln w="352425">
                    <a:solidFill>
                      <a:srgbClr val="206F36"/>
                    </a:solidFill>
                  </a:ln>
                  <a:solidFill>
                    <a:srgbClr val="206F36"/>
                  </a:solidFill>
                  <a:cs typeface="+mn-ea"/>
                  <a:sym typeface="+mn-lt"/>
                </a:rPr>
                <a:t>模板</a:t>
              </a:r>
            </a:p>
          </p:txBody>
        </p:sp>
        <p:sp>
          <p:nvSpPr>
            <p:cNvPr id="8" name="文本框 7"/>
            <p:cNvSpPr txBox="1"/>
            <p:nvPr/>
          </p:nvSpPr>
          <p:spPr>
            <a:xfrm>
              <a:off x="2747165" y="1671508"/>
              <a:ext cx="3647715" cy="646331"/>
            </a:xfrm>
            <a:prstGeom prst="rect">
              <a:avLst/>
            </a:prstGeom>
            <a:noFill/>
          </p:spPr>
          <p:txBody>
            <a:bodyPr wrap="square" rtlCol="0">
              <a:spAutoFit/>
            </a:bodyPr>
            <a:lstStyle/>
            <a:p>
              <a:pPr algn="ctr"/>
              <a:r>
                <a:rPr lang="zh-CN" altLang="en-US" sz="3600" dirty="0">
                  <a:ln w="266700">
                    <a:solidFill>
                      <a:srgbClr val="4BB333"/>
                    </a:solidFill>
                  </a:ln>
                  <a:solidFill>
                    <a:srgbClr val="4BB333"/>
                  </a:solidFill>
                  <a:cs typeface="+mn-ea"/>
                  <a:sym typeface="+mn-lt"/>
                </a:rPr>
                <a:t>医疗护士行业</a:t>
              </a:r>
              <a:r>
                <a:rPr lang="en-US" altLang="zh-CN" sz="3600" dirty="0">
                  <a:ln w="266700">
                    <a:solidFill>
                      <a:srgbClr val="4BB333"/>
                    </a:solidFill>
                  </a:ln>
                  <a:solidFill>
                    <a:srgbClr val="4BB333"/>
                  </a:solidFill>
                  <a:cs typeface="+mn-ea"/>
                  <a:sym typeface="+mn-lt"/>
                </a:rPr>
                <a:t>PPT</a:t>
              </a:r>
              <a:r>
                <a:rPr lang="zh-CN" altLang="en-US" sz="3600" dirty="0">
                  <a:ln w="266700">
                    <a:solidFill>
                      <a:srgbClr val="4BB333"/>
                    </a:solidFill>
                  </a:ln>
                  <a:solidFill>
                    <a:srgbClr val="4BB333"/>
                  </a:solidFill>
                  <a:cs typeface="+mn-ea"/>
                  <a:sym typeface="+mn-lt"/>
                </a:rPr>
                <a:t>模板</a:t>
              </a:r>
            </a:p>
          </p:txBody>
        </p:sp>
        <p:sp>
          <p:nvSpPr>
            <p:cNvPr id="9" name="文本框 8"/>
            <p:cNvSpPr txBox="1"/>
            <p:nvPr/>
          </p:nvSpPr>
          <p:spPr>
            <a:xfrm>
              <a:off x="2747165" y="1671508"/>
              <a:ext cx="3647715" cy="1569660"/>
            </a:xfrm>
            <a:prstGeom prst="rect">
              <a:avLst/>
            </a:prstGeom>
            <a:noFill/>
          </p:spPr>
          <p:txBody>
            <a:bodyPr wrap="square" rtlCol="0">
              <a:spAutoFit/>
            </a:bodyPr>
            <a:lstStyle/>
            <a:p>
              <a:pPr algn="ctr"/>
              <a:r>
                <a:rPr lang="zh-CN" altLang="en-US" sz="3600" dirty="0" smtClean="0">
                  <a:ln w="57150">
                    <a:solidFill>
                      <a:srgbClr val="A3BE92"/>
                    </a:solidFill>
                  </a:ln>
                  <a:solidFill>
                    <a:schemeClr val="bg1"/>
                  </a:solidFill>
                  <a:latin typeface="仿宋" pitchFamily="49" charset="-122"/>
                  <a:ea typeface="仿宋" pitchFamily="49" charset="-122"/>
                  <a:cs typeface="+mn-ea"/>
                  <a:sym typeface="+mn-lt"/>
                </a:rPr>
                <a:t>涪陵区健康扶贫任务及政策</a:t>
              </a:r>
              <a:endParaRPr lang="en-US" altLang="zh-CN" sz="3600" dirty="0" smtClean="0">
                <a:ln w="57150">
                  <a:solidFill>
                    <a:srgbClr val="A3BE92"/>
                  </a:solidFill>
                </a:ln>
                <a:solidFill>
                  <a:schemeClr val="bg1"/>
                </a:solidFill>
                <a:latin typeface="仿宋" pitchFamily="49" charset="-122"/>
                <a:ea typeface="仿宋" pitchFamily="49" charset="-122"/>
                <a:cs typeface="+mn-ea"/>
                <a:sym typeface="+mn-lt"/>
              </a:endParaRPr>
            </a:p>
            <a:p>
              <a:pPr algn="ctr"/>
              <a:endParaRPr lang="en-US" altLang="zh-CN" sz="3600" dirty="0" smtClean="0">
                <a:ln w="57150">
                  <a:solidFill>
                    <a:srgbClr val="A3BE92"/>
                  </a:solidFill>
                </a:ln>
                <a:solidFill>
                  <a:srgbClr val="A3BE92"/>
                </a:solidFill>
                <a:cs typeface="+mn-ea"/>
                <a:sym typeface="+mn-lt"/>
              </a:endParaRPr>
            </a:p>
            <a:p>
              <a:pPr algn="ctr"/>
              <a:r>
                <a:rPr lang="zh-CN" altLang="en-US" sz="2400" dirty="0" smtClean="0">
                  <a:ln w="57150">
                    <a:solidFill>
                      <a:srgbClr val="A3BE92"/>
                    </a:solidFill>
                  </a:ln>
                  <a:solidFill>
                    <a:srgbClr val="A3BE92"/>
                  </a:solidFill>
                  <a:latin typeface="仿宋" pitchFamily="49" charset="-122"/>
                  <a:ea typeface="仿宋" pitchFamily="49" charset="-122"/>
                  <a:cs typeface="+mn-ea"/>
                  <a:sym typeface="+mn-lt"/>
                </a:rPr>
                <a:t>涪陵区卫生健康委   徐忠明</a:t>
              </a:r>
              <a:endParaRPr lang="zh-CN" altLang="en-US" sz="2400" dirty="0">
                <a:ln w="57150">
                  <a:solidFill>
                    <a:srgbClr val="A3BE92"/>
                  </a:solidFill>
                </a:ln>
                <a:solidFill>
                  <a:srgbClr val="A3BE92"/>
                </a:solidFill>
                <a:latin typeface="仿宋" pitchFamily="49" charset="-122"/>
                <a:ea typeface="仿宋" pitchFamily="49" charset="-122"/>
                <a:cs typeface="+mn-ea"/>
                <a:sym typeface="+mn-lt"/>
              </a:endParaRPr>
            </a:p>
          </p:txBody>
        </p:sp>
        <p:sp>
          <p:nvSpPr>
            <p:cNvPr id="10" name="文本框 9"/>
            <p:cNvSpPr txBox="1"/>
            <p:nvPr/>
          </p:nvSpPr>
          <p:spPr>
            <a:xfrm>
              <a:off x="2734807" y="1646794"/>
              <a:ext cx="3647715" cy="769441"/>
            </a:xfrm>
            <a:prstGeom prst="rect">
              <a:avLst/>
            </a:prstGeom>
            <a:noFill/>
          </p:spPr>
          <p:txBody>
            <a:bodyPr wrap="square" rtlCol="0">
              <a:spAutoFit/>
            </a:bodyPr>
            <a:lstStyle/>
            <a:p>
              <a:pPr algn="ctr"/>
              <a:endParaRPr lang="zh-CN" altLang="en-US" sz="4400" dirty="0">
                <a:ln w="34925">
                  <a:solidFill>
                    <a:schemeClr val="bg1"/>
                  </a:solidFill>
                </a:ln>
                <a:solidFill>
                  <a:schemeClr val="bg1"/>
                </a:solidFill>
                <a:cs typeface="+mn-ea"/>
                <a:sym typeface="+mn-lt"/>
              </a:endParaRPr>
            </a:p>
          </p:txBody>
        </p:sp>
      </p:grpSp>
      <p:pic>
        <p:nvPicPr>
          <p:cNvPr id="13" name="图片 12"/>
          <p:cNvPicPr>
            <a:picLocks noChangeAspect="1"/>
          </p:cNvPicPr>
          <p:nvPr/>
        </p:nvPicPr>
        <p:blipFill rotWithShape="1">
          <a:blip r:embed="rId8" cstate="print">
            <a:extLst>
              <a:ext uri="{28A0092B-C50C-407E-A947-70E740481C1C}">
                <a14:useLocalDpi xmlns:a14="http://schemas.microsoft.com/office/drawing/2010/main" xmlns="" val="0"/>
              </a:ext>
            </a:extLst>
          </a:blip>
          <a:srcRect t="31573"/>
          <a:stretch/>
        </p:blipFill>
        <p:spPr>
          <a:xfrm>
            <a:off x="-203472" y="-9525"/>
            <a:ext cx="2790825" cy="1909671"/>
          </a:xfrm>
          <a:prstGeom prst="rect">
            <a:avLst/>
          </a:prstGeom>
        </p:spPr>
      </p:pic>
      <p:pic>
        <p:nvPicPr>
          <p:cNvPr id="2" name="图片 1"/>
          <p:cNvPicPr>
            <a:picLocks noChangeAspect="1"/>
          </p:cNvPicPr>
          <p:nvPr/>
        </p:nvPicPr>
        <p:blipFill rotWithShape="1">
          <a:blip r:embed="rId9" cstate="print">
            <a:extLst>
              <a:ext uri="{28A0092B-C50C-407E-A947-70E740481C1C}">
                <a14:useLocalDpi xmlns:a14="http://schemas.microsoft.com/office/drawing/2010/main" xmlns="" val="0"/>
              </a:ext>
            </a:extLst>
          </a:blip>
          <a:srcRect t="29500" b="12561"/>
          <a:stretch/>
        </p:blipFill>
        <p:spPr>
          <a:xfrm>
            <a:off x="6003883" y="-42041"/>
            <a:ext cx="3287740" cy="2007475"/>
          </a:xfrm>
          <a:prstGeom prst="rect">
            <a:avLst/>
          </a:prstGeom>
        </p:spPr>
      </p:pic>
      <p:pic>
        <p:nvPicPr>
          <p:cNvPr id="19" name="图片 18"/>
          <p:cNvPicPr>
            <a:picLocks noChangeAspect="1"/>
          </p:cNvPicPr>
          <p:nvPr/>
        </p:nvPicPr>
        <p:blipFill rotWithShape="1">
          <a:blip r:embed="rId10" cstate="print">
            <a:extLst>
              <a:ext uri="{28A0092B-C50C-407E-A947-70E740481C1C}">
                <a14:useLocalDpi xmlns:a14="http://schemas.microsoft.com/office/drawing/2010/main" xmlns="" val="0"/>
              </a:ext>
            </a:extLst>
          </a:blip>
          <a:srcRect b="4689"/>
          <a:stretch/>
        </p:blipFill>
        <p:spPr>
          <a:xfrm>
            <a:off x="7799294" y="3950557"/>
            <a:ext cx="1101189" cy="1049552"/>
          </a:xfrm>
          <a:prstGeom prst="rect">
            <a:avLst/>
          </a:prstGeom>
          <a:effectLst>
            <a:outerShdw blurRad="76200" dir="13500000" sy="23000" kx="1200000" algn="br" rotWithShape="0">
              <a:prstClr val="black">
                <a:alpha val="41000"/>
              </a:prstClr>
            </a:outerShdw>
          </a:effectLst>
        </p:spPr>
      </p:pic>
      <p:pic>
        <p:nvPicPr>
          <p:cNvPr id="11" name="英文歌曲-Love Is An Open Door(伴奏版)">
            <a:hlinkClick r:id="" action="ppaction://media"/>
          </p:cNvPr>
          <p:cNvPicPr>
            <a:picLocks noChangeAspect="1"/>
          </p:cNvPicPr>
          <p:nvPr>
            <a:videoFile r:link="rId1"/>
            <p:extLst>
              <p:ext uri="{DAA4B4D4-6D71-4841-9C94-3DE7FCFB9230}">
                <p14:media xmlns:p14="http://schemas.microsoft.com/office/powerpoint/2010/main" xmlns="" r:embed="rId11"/>
              </p:ext>
            </p:extLst>
          </p:nvPr>
        </p:nvPicPr>
        <p:blipFill>
          <a:blip r:embed="rId12" cstate="print"/>
          <a:stretch>
            <a:fillRect/>
          </a:stretch>
        </p:blipFill>
        <p:spPr>
          <a:xfrm>
            <a:off x="9742842" y="-1465953"/>
            <a:ext cx="609600" cy="609600"/>
          </a:xfrm>
          <a:prstGeom prst="rect">
            <a:avLst/>
          </a:prstGeom>
        </p:spPr>
      </p:pic>
    </p:spTree>
    <p:extLst>
      <p:ext uri="{BB962C8B-B14F-4D97-AF65-F5344CB8AC3E}">
        <p14:creationId xmlns:p14="http://schemas.microsoft.com/office/powerpoint/2010/main" xmlns="" val="2696062363"/>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
                                      <p:cBhvr>
                                        <p:cTn id="6" dur="1" fill="hold"/>
                                        <p:tgtEl>
                                          <p:spTgt spid="11"/>
                                        </p:tgtEl>
                                      </p:cBhvr>
                                    </p:cmd>
                                  </p:childTnLst>
                                </p:cTn>
                              </p:par>
                              <p:par>
                                <p:cTn id="7" presetID="42" presetClass="entr" presetSubtype="0" fill="hold" nodeType="withEffect">
                                  <p:stCondLst>
                                    <p:cond delay="0"/>
                                  </p:stCondLst>
                                  <p:childTnLst>
                                    <p:set>
                                      <p:cBhvr>
                                        <p:cTn id="8" dur="1" fill="hold">
                                          <p:stCondLst>
                                            <p:cond delay="0"/>
                                          </p:stCondLst>
                                        </p:cTn>
                                        <p:tgtEl>
                                          <p:spTgt spid="12"/>
                                        </p:tgtEl>
                                        <p:attrNameLst>
                                          <p:attrName>style.visibility</p:attrName>
                                        </p:attrNameLst>
                                      </p:cBhvr>
                                      <p:to>
                                        <p:strVal val="visible"/>
                                      </p:to>
                                    </p:set>
                                    <p:animEffect transition="in" filter="fade">
                                      <p:cBhvr>
                                        <p:cTn id="9" dur="1000"/>
                                        <p:tgtEl>
                                          <p:spTgt spid="12"/>
                                        </p:tgtEl>
                                      </p:cBhvr>
                                    </p:animEffect>
                                    <p:anim calcmode="lin" valueType="num">
                                      <p:cBhvr>
                                        <p:cTn id="10" dur="1000" fill="hold"/>
                                        <p:tgtEl>
                                          <p:spTgt spid="12"/>
                                        </p:tgtEl>
                                        <p:attrNameLst>
                                          <p:attrName>ppt_x</p:attrName>
                                        </p:attrNameLst>
                                      </p:cBhvr>
                                      <p:tavLst>
                                        <p:tav tm="0">
                                          <p:val>
                                            <p:strVal val="#ppt_x"/>
                                          </p:val>
                                        </p:tav>
                                        <p:tav tm="100000">
                                          <p:val>
                                            <p:strVal val="#ppt_x"/>
                                          </p:val>
                                        </p:tav>
                                      </p:tavLst>
                                    </p:anim>
                                    <p:anim calcmode="lin" valueType="num">
                                      <p:cBhvr>
                                        <p:cTn id="11" dur="1000" fill="hold"/>
                                        <p:tgtEl>
                                          <p:spTgt spid="12"/>
                                        </p:tgtEl>
                                        <p:attrNameLst>
                                          <p:attrName>ppt_y</p:attrName>
                                        </p:attrNameLst>
                                      </p:cBhvr>
                                      <p:tavLst>
                                        <p:tav tm="0">
                                          <p:val>
                                            <p:strVal val="#ppt_y+.1"/>
                                          </p:val>
                                        </p:tav>
                                        <p:tav tm="100000">
                                          <p:val>
                                            <p:strVal val="#ppt_y"/>
                                          </p:val>
                                        </p:tav>
                                      </p:tavLst>
                                    </p:anim>
                                  </p:childTnLst>
                                </p:cTn>
                              </p:par>
                              <p:par>
                                <p:cTn id="12" presetID="47" presetClass="entr" presetSubtype="0" fill="hold" nodeType="with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1000" fill="hold"/>
                                        <p:tgtEl>
                                          <p:spTgt spid="13"/>
                                        </p:tgtEl>
                                        <p:attrNameLst>
                                          <p:attrName>ppt_y</p:attrName>
                                        </p:attrNameLst>
                                      </p:cBhvr>
                                      <p:tavLst>
                                        <p:tav tm="0">
                                          <p:val>
                                            <p:strVal val="#ppt_y-.1"/>
                                          </p:val>
                                        </p:tav>
                                        <p:tav tm="100000">
                                          <p:val>
                                            <p:strVal val="#ppt_y"/>
                                          </p:val>
                                        </p:tav>
                                      </p:tavLst>
                                    </p:anim>
                                  </p:childTnLst>
                                </p:cTn>
                              </p:par>
                            </p:childTnLst>
                          </p:cTn>
                        </p:par>
                        <p:par>
                          <p:cTn id="17" fill="hold">
                            <p:stCondLst>
                              <p:cond delay="1000"/>
                            </p:stCondLst>
                            <p:childTnLst>
                              <p:par>
                                <p:cTn id="18" presetID="22" presetClass="entr" presetSubtype="8"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wipe(left)">
                                      <p:cBhvr>
                                        <p:cTn id="20" dur="750"/>
                                        <p:tgtEl>
                                          <p:spTgt spid="3"/>
                                        </p:tgtEl>
                                      </p:cBhvr>
                                    </p:animEffect>
                                  </p:childTnLst>
                                </p:cTn>
                              </p:par>
                            </p:childTnLst>
                          </p:cTn>
                        </p:par>
                        <p:par>
                          <p:cTn id="21" fill="hold">
                            <p:stCondLst>
                              <p:cond delay="1750"/>
                            </p:stCondLst>
                            <p:childTnLst>
                              <p:par>
                                <p:cTn id="22" presetID="49" presetClass="entr" presetSubtype="0" decel="100000" fill="hold" nodeType="after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p:cTn id="24" dur="1000" fill="hold"/>
                                        <p:tgtEl>
                                          <p:spTgt spid="5"/>
                                        </p:tgtEl>
                                        <p:attrNameLst>
                                          <p:attrName>ppt_w</p:attrName>
                                        </p:attrNameLst>
                                      </p:cBhvr>
                                      <p:tavLst>
                                        <p:tav tm="0">
                                          <p:val>
                                            <p:fltVal val="0"/>
                                          </p:val>
                                        </p:tav>
                                        <p:tav tm="100000">
                                          <p:val>
                                            <p:strVal val="#ppt_w"/>
                                          </p:val>
                                        </p:tav>
                                      </p:tavLst>
                                    </p:anim>
                                    <p:anim calcmode="lin" valueType="num">
                                      <p:cBhvr>
                                        <p:cTn id="25" dur="1000" fill="hold"/>
                                        <p:tgtEl>
                                          <p:spTgt spid="5"/>
                                        </p:tgtEl>
                                        <p:attrNameLst>
                                          <p:attrName>ppt_h</p:attrName>
                                        </p:attrNameLst>
                                      </p:cBhvr>
                                      <p:tavLst>
                                        <p:tav tm="0">
                                          <p:val>
                                            <p:fltVal val="0"/>
                                          </p:val>
                                        </p:tav>
                                        <p:tav tm="100000">
                                          <p:val>
                                            <p:strVal val="#ppt_h"/>
                                          </p:val>
                                        </p:tav>
                                      </p:tavLst>
                                    </p:anim>
                                    <p:anim calcmode="lin" valueType="num">
                                      <p:cBhvr>
                                        <p:cTn id="26" dur="1000" fill="hold"/>
                                        <p:tgtEl>
                                          <p:spTgt spid="5"/>
                                        </p:tgtEl>
                                        <p:attrNameLst>
                                          <p:attrName>style.rotation</p:attrName>
                                        </p:attrNameLst>
                                      </p:cBhvr>
                                      <p:tavLst>
                                        <p:tav tm="0">
                                          <p:val>
                                            <p:fltVal val="360"/>
                                          </p:val>
                                        </p:tav>
                                        <p:tav tm="100000">
                                          <p:val>
                                            <p:fltVal val="0"/>
                                          </p:val>
                                        </p:tav>
                                      </p:tavLst>
                                    </p:anim>
                                    <p:animEffect transition="in" filter="fade">
                                      <p:cBhvr>
                                        <p:cTn id="27" dur="1000"/>
                                        <p:tgtEl>
                                          <p:spTgt spid="5"/>
                                        </p:tgtEl>
                                      </p:cBhvr>
                                    </p:animEffect>
                                  </p:childTnLst>
                                </p:cTn>
                              </p:par>
                            </p:childTnLst>
                          </p:cTn>
                        </p:par>
                        <p:par>
                          <p:cTn id="28" fill="hold">
                            <p:stCondLst>
                              <p:cond delay="2750"/>
                            </p:stCondLst>
                            <p:childTnLst>
                              <p:par>
                                <p:cTn id="29" presetID="2" presetClass="entr" presetSubtype="8" decel="44000" fill="hold" nodeType="after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additive="base">
                                        <p:cTn id="31" dur="1000" fill="hold"/>
                                        <p:tgtEl>
                                          <p:spTgt spid="4"/>
                                        </p:tgtEl>
                                        <p:attrNameLst>
                                          <p:attrName>ppt_x</p:attrName>
                                        </p:attrNameLst>
                                      </p:cBhvr>
                                      <p:tavLst>
                                        <p:tav tm="0">
                                          <p:val>
                                            <p:strVal val="0-#ppt_w/2"/>
                                          </p:val>
                                        </p:tav>
                                        <p:tav tm="100000">
                                          <p:val>
                                            <p:strVal val="#ppt_x"/>
                                          </p:val>
                                        </p:tav>
                                      </p:tavLst>
                                    </p:anim>
                                    <p:anim calcmode="lin" valueType="num">
                                      <p:cBhvr additive="base">
                                        <p:cTn id="32" dur="1000" fill="hold"/>
                                        <p:tgtEl>
                                          <p:spTgt spid="4"/>
                                        </p:tgtEl>
                                        <p:attrNameLst>
                                          <p:attrName>ppt_y</p:attrName>
                                        </p:attrNameLst>
                                      </p:cBhvr>
                                      <p:tavLst>
                                        <p:tav tm="0">
                                          <p:val>
                                            <p:strVal val="#ppt_y"/>
                                          </p:val>
                                        </p:tav>
                                        <p:tav tm="100000">
                                          <p:val>
                                            <p:strVal val="#ppt_y"/>
                                          </p:val>
                                        </p:tav>
                                      </p:tavLst>
                                    </p:anim>
                                  </p:childTnLst>
                                </p:cTn>
                              </p:par>
                            </p:childTnLst>
                          </p:cTn>
                        </p:par>
                        <p:par>
                          <p:cTn id="33" fill="hold">
                            <p:stCondLst>
                              <p:cond delay="3750"/>
                            </p:stCondLst>
                            <p:childTnLst>
                              <p:par>
                                <p:cTn id="34" presetID="50" presetClass="entr" presetSubtype="0" decel="100000" fill="hold" nodeType="afterEffect">
                                  <p:stCondLst>
                                    <p:cond delay="0"/>
                                  </p:stCondLst>
                                  <p:childTnLst>
                                    <p:set>
                                      <p:cBhvr>
                                        <p:cTn id="35" dur="1" fill="hold">
                                          <p:stCondLst>
                                            <p:cond delay="0"/>
                                          </p:stCondLst>
                                        </p:cTn>
                                        <p:tgtEl>
                                          <p:spTgt spid="7"/>
                                        </p:tgtEl>
                                        <p:attrNameLst>
                                          <p:attrName>style.visibility</p:attrName>
                                        </p:attrNameLst>
                                      </p:cBhvr>
                                      <p:to>
                                        <p:strVal val="visible"/>
                                      </p:to>
                                    </p:set>
                                    <p:anim calcmode="lin" valueType="num">
                                      <p:cBhvr>
                                        <p:cTn id="36" dur="1250" fill="hold"/>
                                        <p:tgtEl>
                                          <p:spTgt spid="7"/>
                                        </p:tgtEl>
                                        <p:attrNameLst>
                                          <p:attrName>ppt_w</p:attrName>
                                        </p:attrNameLst>
                                      </p:cBhvr>
                                      <p:tavLst>
                                        <p:tav tm="0">
                                          <p:val>
                                            <p:strVal val="#ppt_w+.3"/>
                                          </p:val>
                                        </p:tav>
                                        <p:tav tm="100000">
                                          <p:val>
                                            <p:strVal val="#ppt_w"/>
                                          </p:val>
                                        </p:tav>
                                      </p:tavLst>
                                    </p:anim>
                                    <p:anim calcmode="lin" valueType="num">
                                      <p:cBhvr>
                                        <p:cTn id="37" dur="1250" fill="hold"/>
                                        <p:tgtEl>
                                          <p:spTgt spid="7"/>
                                        </p:tgtEl>
                                        <p:attrNameLst>
                                          <p:attrName>ppt_h</p:attrName>
                                        </p:attrNameLst>
                                      </p:cBhvr>
                                      <p:tavLst>
                                        <p:tav tm="0">
                                          <p:val>
                                            <p:strVal val="#ppt_h"/>
                                          </p:val>
                                        </p:tav>
                                        <p:tav tm="100000">
                                          <p:val>
                                            <p:strVal val="#ppt_h"/>
                                          </p:val>
                                        </p:tav>
                                      </p:tavLst>
                                    </p:anim>
                                    <p:animEffect transition="in" filter="fade">
                                      <p:cBhvr>
                                        <p:cTn id="38" dur="1250"/>
                                        <p:tgtEl>
                                          <p:spTgt spid="7"/>
                                        </p:tgtEl>
                                      </p:cBhvr>
                                    </p:animEffect>
                                  </p:childTnLst>
                                </p:cTn>
                              </p:par>
                              <p:par>
                                <p:cTn id="39" presetID="37" presetClass="entr" presetSubtype="0" fill="hold" nodeType="withEffect">
                                  <p:stCondLst>
                                    <p:cond delay="0"/>
                                  </p:stCondLst>
                                  <p:childTnLst>
                                    <p:set>
                                      <p:cBhvr>
                                        <p:cTn id="40" dur="1" fill="hold">
                                          <p:stCondLst>
                                            <p:cond delay="0"/>
                                          </p:stCondLst>
                                        </p:cTn>
                                        <p:tgtEl>
                                          <p:spTgt spid="7"/>
                                        </p:tgtEl>
                                        <p:attrNameLst>
                                          <p:attrName>style.visibility</p:attrName>
                                        </p:attrNameLst>
                                      </p:cBhvr>
                                      <p:to>
                                        <p:strVal val="visible"/>
                                      </p:to>
                                    </p:set>
                                    <p:animEffect transition="in" filter="fade">
                                      <p:cBhvr>
                                        <p:cTn id="41" dur="750"/>
                                        <p:tgtEl>
                                          <p:spTgt spid="7"/>
                                        </p:tgtEl>
                                      </p:cBhvr>
                                    </p:animEffect>
                                    <p:anim calcmode="lin" valueType="num">
                                      <p:cBhvr>
                                        <p:cTn id="42" dur="750" fill="hold"/>
                                        <p:tgtEl>
                                          <p:spTgt spid="7"/>
                                        </p:tgtEl>
                                        <p:attrNameLst>
                                          <p:attrName>ppt_x</p:attrName>
                                        </p:attrNameLst>
                                      </p:cBhvr>
                                      <p:tavLst>
                                        <p:tav tm="0">
                                          <p:val>
                                            <p:strVal val="#ppt_x"/>
                                          </p:val>
                                        </p:tav>
                                        <p:tav tm="100000">
                                          <p:val>
                                            <p:strVal val="#ppt_x"/>
                                          </p:val>
                                        </p:tav>
                                      </p:tavLst>
                                    </p:anim>
                                    <p:anim calcmode="lin" valueType="num">
                                      <p:cBhvr>
                                        <p:cTn id="43" dur="675" decel="100000" fill="hold"/>
                                        <p:tgtEl>
                                          <p:spTgt spid="7"/>
                                        </p:tgtEl>
                                        <p:attrNameLst>
                                          <p:attrName>ppt_y</p:attrName>
                                        </p:attrNameLst>
                                      </p:cBhvr>
                                      <p:tavLst>
                                        <p:tav tm="0">
                                          <p:val>
                                            <p:strVal val="#ppt_y+1"/>
                                          </p:val>
                                        </p:tav>
                                        <p:tav tm="100000">
                                          <p:val>
                                            <p:strVal val="#ppt_y-.03"/>
                                          </p:val>
                                        </p:tav>
                                      </p:tavLst>
                                    </p:anim>
                                    <p:anim calcmode="lin" valueType="num">
                                      <p:cBhvr>
                                        <p:cTn id="44" dur="75" accel="100000" fill="hold">
                                          <p:stCondLst>
                                            <p:cond delay="675"/>
                                          </p:stCondLst>
                                        </p:cTn>
                                        <p:tgtEl>
                                          <p:spTgt spid="7"/>
                                        </p:tgtEl>
                                        <p:attrNameLst>
                                          <p:attrName>ppt_y</p:attrName>
                                        </p:attrNameLst>
                                      </p:cBhvr>
                                      <p:tavLst>
                                        <p:tav tm="0">
                                          <p:val>
                                            <p:strVal val="#ppt_y-.03"/>
                                          </p:val>
                                        </p:tav>
                                        <p:tav tm="100000">
                                          <p:val>
                                            <p:strVal val="#ppt_y"/>
                                          </p:val>
                                        </p:tav>
                                      </p:tavLst>
                                    </p:anim>
                                  </p:childTnLst>
                                </p:cTn>
                              </p:par>
                            </p:childTnLst>
                          </p:cTn>
                        </p:par>
                        <p:par>
                          <p:cTn id="45" fill="hold">
                            <p:stCondLst>
                              <p:cond delay="5000"/>
                            </p:stCondLst>
                            <p:childTnLst>
                              <p:par>
                                <p:cTn id="46" presetID="53" presetClass="entr" presetSubtype="16" fill="hold" nodeType="afterEffect">
                                  <p:stCondLst>
                                    <p:cond delay="0"/>
                                  </p:stCondLst>
                                  <p:childTnLst>
                                    <p:set>
                                      <p:cBhvr>
                                        <p:cTn id="47" dur="1" fill="hold">
                                          <p:stCondLst>
                                            <p:cond delay="0"/>
                                          </p:stCondLst>
                                        </p:cTn>
                                        <p:tgtEl>
                                          <p:spTgt spid="19"/>
                                        </p:tgtEl>
                                        <p:attrNameLst>
                                          <p:attrName>style.visibility</p:attrName>
                                        </p:attrNameLst>
                                      </p:cBhvr>
                                      <p:to>
                                        <p:strVal val="visible"/>
                                      </p:to>
                                    </p:set>
                                    <p:anim calcmode="lin" valueType="num">
                                      <p:cBhvr>
                                        <p:cTn id="48" dur="500" fill="hold"/>
                                        <p:tgtEl>
                                          <p:spTgt spid="19"/>
                                        </p:tgtEl>
                                        <p:attrNameLst>
                                          <p:attrName>ppt_w</p:attrName>
                                        </p:attrNameLst>
                                      </p:cBhvr>
                                      <p:tavLst>
                                        <p:tav tm="0">
                                          <p:val>
                                            <p:fltVal val="0"/>
                                          </p:val>
                                        </p:tav>
                                        <p:tav tm="100000">
                                          <p:val>
                                            <p:strVal val="#ppt_w"/>
                                          </p:val>
                                        </p:tav>
                                      </p:tavLst>
                                    </p:anim>
                                    <p:anim calcmode="lin" valueType="num">
                                      <p:cBhvr>
                                        <p:cTn id="49" dur="500" fill="hold"/>
                                        <p:tgtEl>
                                          <p:spTgt spid="19"/>
                                        </p:tgtEl>
                                        <p:attrNameLst>
                                          <p:attrName>ppt_h</p:attrName>
                                        </p:attrNameLst>
                                      </p:cBhvr>
                                      <p:tavLst>
                                        <p:tav tm="0">
                                          <p:val>
                                            <p:fltVal val="0"/>
                                          </p:val>
                                        </p:tav>
                                        <p:tav tm="100000">
                                          <p:val>
                                            <p:strVal val="#ppt_h"/>
                                          </p:val>
                                        </p:tav>
                                      </p:tavLst>
                                    </p:anim>
                                    <p:animEffect transition="in" filter="fade">
                                      <p:cBhvr>
                                        <p:cTn id="50" dur="500"/>
                                        <p:tgtEl>
                                          <p:spTgt spid="19"/>
                                        </p:tgtEl>
                                      </p:cBhvr>
                                    </p:animEffect>
                                  </p:childTnLst>
                                </p:cTn>
                              </p:par>
                            </p:childTnLst>
                          </p:cTn>
                        </p:par>
                        <p:par>
                          <p:cTn id="51" fill="hold">
                            <p:stCondLst>
                              <p:cond delay="5500"/>
                            </p:stCondLst>
                            <p:childTnLst>
                              <p:par>
                                <p:cTn id="52" presetID="2" presetClass="entr" presetSubtype="12" decel="51000" fill="hold" nodeType="afterEffect">
                                  <p:stCondLst>
                                    <p:cond delay="0"/>
                                  </p:stCondLst>
                                  <p:childTnLst>
                                    <p:set>
                                      <p:cBhvr>
                                        <p:cTn id="53" dur="1" fill="hold">
                                          <p:stCondLst>
                                            <p:cond delay="0"/>
                                          </p:stCondLst>
                                        </p:cTn>
                                        <p:tgtEl>
                                          <p:spTgt spid="2"/>
                                        </p:tgtEl>
                                        <p:attrNameLst>
                                          <p:attrName>style.visibility</p:attrName>
                                        </p:attrNameLst>
                                      </p:cBhvr>
                                      <p:to>
                                        <p:strVal val="visible"/>
                                      </p:to>
                                    </p:set>
                                    <p:anim calcmode="lin" valueType="num">
                                      <p:cBhvr additive="base">
                                        <p:cTn id="54" dur="1750" fill="hold"/>
                                        <p:tgtEl>
                                          <p:spTgt spid="2"/>
                                        </p:tgtEl>
                                        <p:attrNameLst>
                                          <p:attrName>ppt_x</p:attrName>
                                        </p:attrNameLst>
                                      </p:cBhvr>
                                      <p:tavLst>
                                        <p:tav tm="0">
                                          <p:val>
                                            <p:strVal val="0-#ppt_w/2"/>
                                          </p:val>
                                        </p:tav>
                                        <p:tav tm="100000">
                                          <p:val>
                                            <p:strVal val="#ppt_x"/>
                                          </p:val>
                                        </p:tav>
                                      </p:tavLst>
                                    </p:anim>
                                    <p:anim calcmode="lin" valueType="num">
                                      <p:cBhvr additive="base">
                                        <p:cTn id="55" dur="175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video>
              <p:cMediaNode vol="80000" numSld="99">
                <p:cTn id="56" repeatCount="indefinite" fill="hold" display="0">
                  <p:stCondLst>
                    <p:cond delay="indefinite"/>
                  </p:stCondLst>
                  <p:endCondLst>
                    <p:cond evt="onStopAudio" delay="0">
                      <p:tgtEl>
                        <p:sldTgt/>
                      </p:tgtEl>
                    </p:cond>
                  </p:endCondLst>
                </p:cTn>
                <p:tgtEl>
                  <p:spTgt spid="11"/>
                </p:tgtEl>
              </p:cMediaNode>
            </p:vide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574114" y="531708"/>
            <a:ext cx="2835404" cy="450000"/>
            <a:chOff x="4204034" y="3640668"/>
            <a:chExt cx="2835404" cy="450000"/>
          </a:xfrm>
        </p:grpSpPr>
        <p:grpSp>
          <p:nvGrpSpPr>
            <p:cNvPr id="3" name="组合 54"/>
            <p:cNvGrpSpPr>
              <a:grpSpLocks noChangeAspect="1"/>
            </p:cNvGrpSpPr>
            <p:nvPr/>
          </p:nvGrpSpPr>
          <p:grpSpPr>
            <a:xfrm>
              <a:off x="4204034" y="3640668"/>
              <a:ext cx="2673687" cy="450000"/>
              <a:chOff x="3557398" y="1298032"/>
              <a:chExt cx="2341758" cy="394134"/>
            </a:xfrm>
          </p:grpSpPr>
          <p:sp>
            <p:nvSpPr>
              <p:cNvPr id="6" name="任意多边形 5"/>
              <p:cNvSpPr/>
              <p:nvPr/>
            </p:nvSpPr>
            <p:spPr>
              <a:xfrm flipH="1">
                <a:off x="4036409" y="1298033"/>
                <a:ext cx="1862747" cy="394133"/>
              </a:xfrm>
              <a:custGeom>
                <a:avLst/>
                <a:gdLst>
                  <a:gd name="connsiteX0" fmla="*/ 0 w 1957893"/>
                  <a:gd name="connsiteY0" fmla="*/ 554018 h 1108038"/>
                  <a:gd name="connsiteX1" fmla="*/ 0 w 1957893"/>
                  <a:gd name="connsiteY1" fmla="*/ 554019 h 1108038"/>
                  <a:gd name="connsiteX2" fmla="*/ 0 w 1957893"/>
                  <a:gd name="connsiteY2" fmla="*/ 554019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1256 w 1957893"/>
                  <a:gd name="connsiteY7" fmla="*/ 665672 h 1108038"/>
                  <a:gd name="connsiteX8" fmla="*/ 0 w 1957893"/>
                  <a:gd name="connsiteY8" fmla="*/ 554019 h 1108038"/>
                  <a:gd name="connsiteX9" fmla="*/ 11256 w 1957893"/>
                  <a:gd name="connsiteY9" fmla="*/ 442365 h 1108038"/>
                  <a:gd name="connsiteX10" fmla="*/ 554019 w 1957893"/>
                  <a:gd name="connsiteY10"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1256 w 1957893"/>
                  <a:gd name="connsiteY8" fmla="*/ 665672 h 1108038"/>
                  <a:gd name="connsiteX9" fmla="*/ 0 w 1957893"/>
                  <a:gd name="connsiteY9" fmla="*/ 554019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1256 w 1957893"/>
                  <a:gd name="connsiteY8" fmla="*/ 665672 h 1108038"/>
                  <a:gd name="connsiteX9" fmla="*/ 141417 w 1957893"/>
                  <a:gd name="connsiteY9" fmla="*/ 554021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80957 w 1957893"/>
                  <a:gd name="connsiteY10" fmla="*/ 428182 h 1108038"/>
                  <a:gd name="connsiteX11" fmla="*/ 554019 w 1957893"/>
                  <a:gd name="connsiteY11" fmla="*/ 0 h 1108038"/>
                  <a:gd name="connsiteX0" fmla="*/ 175358 w 1957893"/>
                  <a:gd name="connsiteY0" fmla="*/ 483112 h 1108038"/>
                  <a:gd name="connsiteX1" fmla="*/ 0 w 1957893"/>
                  <a:gd name="connsiteY1" fmla="*/ 554019 h 1108038"/>
                  <a:gd name="connsiteX2" fmla="*/ 0 w 1957893"/>
                  <a:gd name="connsiteY2" fmla="*/ 554019 h 1108038"/>
                  <a:gd name="connsiteX3" fmla="*/ 175358 w 1957893"/>
                  <a:gd name="connsiteY3" fmla="*/ 483112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80957 w 1957893"/>
                  <a:gd name="connsiteY10" fmla="*/ 428182 h 1108038"/>
                  <a:gd name="connsiteX11" fmla="*/ 554019 w 1957893"/>
                  <a:gd name="connsiteY11" fmla="*/ 0 h 1108038"/>
                  <a:gd name="connsiteX0" fmla="*/ 175358 w 1957893"/>
                  <a:gd name="connsiteY0" fmla="*/ 483112 h 1108038"/>
                  <a:gd name="connsiteX1" fmla="*/ 0 w 1957893"/>
                  <a:gd name="connsiteY1" fmla="*/ 554019 h 1108038"/>
                  <a:gd name="connsiteX2" fmla="*/ 175358 w 1957893"/>
                  <a:gd name="connsiteY2" fmla="*/ 483112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52673 w 1957893"/>
                  <a:gd name="connsiteY7" fmla="*/ 679852 h 1108038"/>
                  <a:gd name="connsiteX8" fmla="*/ 141417 w 1957893"/>
                  <a:gd name="connsiteY8" fmla="*/ 554021 h 1108038"/>
                  <a:gd name="connsiteX9" fmla="*/ 180957 w 1957893"/>
                  <a:gd name="connsiteY9" fmla="*/ 428182 h 1108038"/>
                  <a:gd name="connsiteX10" fmla="*/ 554019 w 1957893"/>
                  <a:gd name="connsiteY10" fmla="*/ 0 h 1108038"/>
                  <a:gd name="connsiteX0" fmla="*/ 412602 w 1816476"/>
                  <a:gd name="connsiteY0" fmla="*/ 0 h 1108038"/>
                  <a:gd name="connsiteX1" fmla="*/ 1816476 w 1816476"/>
                  <a:gd name="connsiteY1" fmla="*/ 0 h 1108038"/>
                  <a:gd name="connsiteX2" fmla="*/ 1816476 w 1816476"/>
                  <a:gd name="connsiteY2" fmla="*/ 1108038 h 1108038"/>
                  <a:gd name="connsiteX3" fmla="*/ 412602 w 1816476"/>
                  <a:gd name="connsiteY3" fmla="*/ 1108037 h 1108038"/>
                  <a:gd name="connsiteX4" fmla="*/ 11256 w 1816476"/>
                  <a:gd name="connsiteY4" fmla="*/ 679852 h 1108038"/>
                  <a:gd name="connsiteX5" fmla="*/ 0 w 1816476"/>
                  <a:gd name="connsiteY5" fmla="*/ 554021 h 1108038"/>
                  <a:gd name="connsiteX6" fmla="*/ 39540 w 1816476"/>
                  <a:gd name="connsiteY6" fmla="*/ 428182 h 1108038"/>
                  <a:gd name="connsiteX7" fmla="*/ 412602 w 1816476"/>
                  <a:gd name="connsiteY7" fmla="*/ 0 h 1108038"/>
                  <a:gd name="connsiteX0" fmla="*/ 412602 w 1816476"/>
                  <a:gd name="connsiteY0" fmla="*/ 0 h 1108038"/>
                  <a:gd name="connsiteX1" fmla="*/ 1816476 w 1816476"/>
                  <a:gd name="connsiteY1" fmla="*/ 0 h 1108038"/>
                  <a:gd name="connsiteX2" fmla="*/ 1816476 w 1816476"/>
                  <a:gd name="connsiteY2" fmla="*/ 1108038 h 1108038"/>
                  <a:gd name="connsiteX3" fmla="*/ 412602 w 1816476"/>
                  <a:gd name="connsiteY3" fmla="*/ 1108037 h 1108038"/>
                  <a:gd name="connsiteX4" fmla="*/ 11256 w 1816476"/>
                  <a:gd name="connsiteY4" fmla="*/ 679852 h 1108038"/>
                  <a:gd name="connsiteX5" fmla="*/ 0 w 1816476"/>
                  <a:gd name="connsiteY5" fmla="*/ 554021 h 1108038"/>
                  <a:gd name="connsiteX6" fmla="*/ 412602 w 1816476"/>
                  <a:gd name="connsiteY6" fmla="*/ 0 h 1108038"/>
                  <a:gd name="connsiteX0" fmla="*/ 401346 w 1805220"/>
                  <a:gd name="connsiteY0" fmla="*/ 0 h 1108038"/>
                  <a:gd name="connsiteX1" fmla="*/ 1805220 w 1805220"/>
                  <a:gd name="connsiteY1" fmla="*/ 0 h 1108038"/>
                  <a:gd name="connsiteX2" fmla="*/ 1805220 w 1805220"/>
                  <a:gd name="connsiteY2" fmla="*/ 1108038 h 1108038"/>
                  <a:gd name="connsiteX3" fmla="*/ 401346 w 1805220"/>
                  <a:gd name="connsiteY3" fmla="*/ 1108037 h 1108038"/>
                  <a:gd name="connsiteX4" fmla="*/ 0 w 1805220"/>
                  <a:gd name="connsiteY4" fmla="*/ 679852 h 1108038"/>
                  <a:gd name="connsiteX5" fmla="*/ 401346 w 1805220"/>
                  <a:gd name="connsiteY5" fmla="*/ 0 h 1108038"/>
                  <a:gd name="connsiteX0" fmla="*/ 175484 w 1579358"/>
                  <a:gd name="connsiteY0" fmla="*/ 0 h 1108038"/>
                  <a:gd name="connsiteX1" fmla="*/ 1579358 w 1579358"/>
                  <a:gd name="connsiteY1" fmla="*/ 0 h 1108038"/>
                  <a:gd name="connsiteX2" fmla="*/ 1579358 w 1579358"/>
                  <a:gd name="connsiteY2" fmla="*/ 1108038 h 1108038"/>
                  <a:gd name="connsiteX3" fmla="*/ 175484 w 1579358"/>
                  <a:gd name="connsiteY3" fmla="*/ 1108037 h 1108038"/>
                  <a:gd name="connsiteX4" fmla="*/ 175484 w 1579358"/>
                  <a:gd name="connsiteY4" fmla="*/ 0 h 1108038"/>
                  <a:gd name="connsiteX0" fmla="*/ 169378 w 1573252"/>
                  <a:gd name="connsiteY0" fmla="*/ 0 h 1108038"/>
                  <a:gd name="connsiteX1" fmla="*/ 1573252 w 1573252"/>
                  <a:gd name="connsiteY1" fmla="*/ 0 h 1108038"/>
                  <a:gd name="connsiteX2" fmla="*/ 1573252 w 1573252"/>
                  <a:gd name="connsiteY2" fmla="*/ 1108038 h 1108038"/>
                  <a:gd name="connsiteX3" fmla="*/ 169378 w 1573252"/>
                  <a:gd name="connsiteY3" fmla="*/ 1108037 h 1108038"/>
                  <a:gd name="connsiteX4" fmla="*/ 169378 w 1573252"/>
                  <a:gd name="connsiteY4" fmla="*/ 0 h 1108038"/>
                  <a:gd name="connsiteX0" fmla="*/ 157058 w 1560932"/>
                  <a:gd name="connsiteY0" fmla="*/ 0 h 1108038"/>
                  <a:gd name="connsiteX1" fmla="*/ 1560932 w 1560932"/>
                  <a:gd name="connsiteY1" fmla="*/ 0 h 1108038"/>
                  <a:gd name="connsiteX2" fmla="*/ 1560932 w 1560932"/>
                  <a:gd name="connsiteY2" fmla="*/ 1108038 h 1108038"/>
                  <a:gd name="connsiteX3" fmla="*/ 157058 w 1560932"/>
                  <a:gd name="connsiteY3" fmla="*/ 1108037 h 1108038"/>
                  <a:gd name="connsiteX4" fmla="*/ 157058 w 1560932"/>
                  <a:gd name="connsiteY4" fmla="*/ 0 h 1108038"/>
                  <a:gd name="connsiteX0" fmla="*/ 144739 w 1548613"/>
                  <a:gd name="connsiteY0" fmla="*/ 0 h 1108038"/>
                  <a:gd name="connsiteX1" fmla="*/ 1548613 w 1548613"/>
                  <a:gd name="connsiteY1" fmla="*/ 0 h 1108038"/>
                  <a:gd name="connsiteX2" fmla="*/ 1548613 w 1548613"/>
                  <a:gd name="connsiteY2" fmla="*/ 1108038 h 1108038"/>
                  <a:gd name="connsiteX3" fmla="*/ 144739 w 1548613"/>
                  <a:gd name="connsiteY3" fmla="*/ 1108037 h 1108038"/>
                  <a:gd name="connsiteX4" fmla="*/ 144739 w 1548613"/>
                  <a:gd name="connsiteY4" fmla="*/ 0 h 1108038"/>
                  <a:gd name="connsiteX0" fmla="*/ 133627 w 1537501"/>
                  <a:gd name="connsiteY0" fmla="*/ 0 h 1108038"/>
                  <a:gd name="connsiteX1" fmla="*/ 1537501 w 1537501"/>
                  <a:gd name="connsiteY1" fmla="*/ 0 h 1108038"/>
                  <a:gd name="connsiteX2" fmla="*/ 1537501 w 1537501"/>
                  <a:gd name="connsiteY2" fmla="*/ 1108038 h 1108038"/>
                  <a:gd name="connsiteX3" fmla="*/ 133627 w 1537501"/>
                  <a:gd name="connsiteY3" fmla="*/ 1108037 h 1108038"/>
                  <a:gd name="connsiteX4" fmla="*/ 133627 w 1537501"/>
                  <a:gd name="connsiteY4" fmla="*/ 0 h 1108038"/>
                  <a:gd name="connsiteX0" fmla="*/ 114338 w 1518212"/>
                  <a:gd name="connsiteY0" fmla="*/ 0 h 1108038"/>
                  <a:gd name="connsiteX1" fmla="*/ 1518212 w 1518212"/>
                  <a:gd name="connsiteY1" fmla="*/ 0 h 1108038"/>
                  <a:gd name="connsiteX2" fmla="*/ 1518212 w 1518212"/>
                  <a:gd name="connsiteY2" fmla="*/ 1108038 h 1108038"/>
                  <a:gd name="connsiteX3" fmla="*/ 114338 w 1518212"/>
                  <a:gd name="connsiteY3" fmla="*/ 1108037 h 1108038"/>
                  <a:gd name="connsiteX4" fmla="*/ 114338 w 1518212"/>
                  <a:gd name="connsiteY4" fmla="*/ 0 h 1108038"/>
                  <a:gd name="connsiteX0" fmla="*/ 126267 w 1530141"/>
                  <a:gd name="connsiteY0" fmla="*/ 0 h 1108038"/>
                  <a:gd name="connsiteX1" fmla="*/ 1530141 w 1530141"/>
                  <a:gd name="connsiteY1" fmla="*/ 0 h 1108038"/>
                  <a:gd name="connsiteX2" fmla="*/ 1530141 w 1530141"/>
                  <a:gd name="connsiteY2" fmla="*/ 1108038 h 1108038"/>
                  <a:gd name="connsiteX3" fmla="*/ 126267 w 1530141"/>
                  <a:gd name="connsiteY3" fmla="*/ 1108037 h 1108038"/>
                  <a:gd name="connsiteX4" fmla="*/ 126267 w 1530141"/>
                  <a:gd name="connsiteY4" fmla="*/ 0 h 1108038"/>
                  <a:gd name="connsiteX0" fmla="*/ 124271 w 1528145"/>
                  <a:gd name="connsiteY0" fmla="*/ 0 h 1108038"/>
                  <a:gd name="connsiteX1" fmla="*/ 1528145 w 1528145"/>
                  <a:gd name="connsiteY1" fmla="*/ 0 h 1108038"/>
                  <a:gd name="connsiteX2" fmla="*/ 1528145 w 1528145"/>
                  <a:gd name="connsiteY2" fmla="*/ 1108038 h 1108038"/>
                  <a:gd name="connsiteX3" fmla="*/ 124271 w 1528145"/>
                  <a:gd name="connsiteY3" fmla="*/ 1108037 h 1108038"/>
                  <a:gd name="connsiteX4" fmla="*/ 124271 w 1528145"/>
                  <a:gd name="connsiteY4" fmla="*/ 0 h 1108038"/>
                  <a:gd name="connsiteX0" fmla="*/ 121820 w 1525694"/>
                  <a:gd name="connsiteY0" fmla="*/ 0 h 1108038"/>
                  <a:gd name="connsiteX1" fmla="*/ 1525694 w 1525694"/>
                  <a:gd name="connsiteY1" fmla="*/ 0 h 1108038"/>
                  <a:gd name="connsiteX2" fmla="*/ 1525694 w 1525694"/>
                  <a:gd name="connsiteY2" fmla="*/ 1108038 h 1108038"/>
                  <a:gd name="connsiteX3" fmla="*/ 121820 w 1525694"/>
                  <a:gd name="connsiteY3" fmla="*/ 1108037 h 1108038"/>
                  <a:gd name="connsiteX4" fmla="*/ 121820 w 1525694"/>
                  <a:gd name="connsiteY4" fmla="*/ 0 h 1108038"/>
                  <a:gd name="connsiteX0" fmla="*/ 122631 w 1526505"/>
                  <a:gd name="connsiteY0" fmla="*/ 0 h 1108038"/>
                  <a:gd name="connsiteX1" fmla="*/ 1526505 w 1526505"/>
                  <a:gd name="connsiteY1" fmla="*/ 0 h 1108038"/>
                  <a:gd name="connsiteX2" fmla="*/ 1526505 w 1526505"/>
                  <a:gd name="connsiteY2" fmla="*/ 1108038 h 1108038"/>
                  <a:gd name="connsiteX3" fmla="*/ 122631 w 1526505"/>
                  <a:gd name="connsiteY3" fmla="*/ 1108037 h 1108038"/>
                  <a:gd name="connsiteX4" fmla="*/ 122631 w 1526505"/>
                  <a:gd name="connsiteY4" fmla="*/ 0 h 1108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6505" h="1108038">
                    <a:moveTo>
                      <a:pt x="122631" y="0"/>
                    </a:moveTo>
                    <a:lnTo>
                      <a:pt x="1526505" y="0"/>
                    </a:lnTo>
                    <a:lnTo>
                      <a:pt x="1526505" y="1108038"/>
                    </a:lnTo>
                    <a:lnTo>
                      <a:pt x="122631" y="1108037"/>
                    </a:lnTo>
                    <a:cubicBezTo>
                      <a:pt x="-73587" y="920274"/>
                      <a:pt x="-4566" y="41633"/>
                      <a:pt x="122631" y="0"/>
                    </a:cubicBezTo>
                    <a:close/>
                  </a:path>
                </a:pathLst>
              </a:custGeom>
              <a:gradFill>
                <a:gsLst>
                  <a:gs pos="57000">
                    <a:schemeClr val="bg1">
                      <a:lumMod val="95000"/>
                    </a:schemeClr>
                  </a:gs>
                  <a:gs pos="0">
                    <a:schemeClr val="bg1">
                      <a:lumMod val="85000"/>
                    </a:schemeClr>
                  </a:gs>
                  <a:gs pos="100000">
                    <a:schemeClr val="bg1">
                      <a:lumMod val="59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p:cNvSpPr/>
              <p:nvPr/>
            </p:nvSpPr>
            <p:spPr>
              <a:xfrm rot="20059799" flipH="1">
                <a:off x="5693546" y="1336933"/>
                <a:ext cx="80208" cy="140787"/>
              </a:xfrm>
              <a:prstGeom prst="ellipse">
                <a:avLst/>
              </a:prstGeom>
              <a:solidFill>
                <a:schemeClr val="bg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任意多边形 7"/>
              <p:cNvSpPr/>
              <p:nvPr/>
            </p:nvSpPr>
            <p:spPr>
              <a:xfrm flipH="1">
                <a:off x="4036411" y="1384421"/>
                <a:ext cx="1071959" cy="68989"/>
              </a:xfrm>
              <a:custGeom>
                <a:avLst/>
                <a:gdLst>
                  <a:gd name="connsiteX0" fmla="*/ 83016 w 1029264"/>
                  <a:gd name="connsiteY0" fmla="*/ 0 h 166032"/>
                  <a:gd name="connsiteX1" fmla="*/ 1029264 w 1029264"/>
                  <a:gd name="connsiteY1" fmla="*/ 0 h 166032"/>
                  <a:gd name="connsiteX2" fmla="*/ 1029264 w 1029264"/>
                  <a:gd name="connsiteY2" fmla="*/ 166032 h 166032"/>
                  <a:gd name="connsiteX3" fmla="*/ 83016 w 1029264"/>
                  <a:gd name="connsiteY3" fmla="*/ 166032 h 166032"/>
                  <a:gd name="connsiteX4" fmla="*/ 0 w 1029264"/>
                  <a:gd name="connsiteY4" fmla="*/ 83016 h 166032"/>
                  <a:gd name="connsiteX5" fmla="*/ 83016 w 1029264"/>
                  <a:gd name="connsiteY5" fmla="*/ 0 h 166032"/>
                  <a:gd name="connsiteX0" fmla="*/ 52990 w 999238"/>
                  <a:gd name="connsiteY0" fmla="*/ 0 h 166032"/>
                  <a:gd name="connsiteX1" fmla="*/ 999238 w 999238"/>
                  <a:gd name="connsiteY1" fmla="*/ 0 h 166032"/>
                  <a:gd name="connsiteX2" fmla="*/ 999238 w 999238"/>
                  <a:gd name="connsiteY2" fmla="*/ 166032 h 166032"/>
                  <a:gd name="connsiteX3" fmla="*/ 52990 w 999238"/>
                  <a:gd name="connsiteY3" fmla="*/ 166032 h 166032"/>
                  <a:gd name="connsiteX4" fmla="*/ 0 w 999238"/>
                  <a:gd name="connsiteY4" fmla="*/ 83018 h 166032"/>
                  <a:gd name="connsiteX5" fmla="*/ 52990 w 999238"/>
                  <a:gd name="connsiteY5" fmla="*/ 0 h 166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99238" h="166032">
                    <a:moveTo>
                      <a:pt x="52990" y="0"/>
                    </a:moveTo>
                    <a:lnTo>
                      <a:pt x="999238" y="0"/>
                    </a:lnTo>
                    <a:lnTo>
                      <a:pt x="999238" y="166032"/>
                    </a:lnTo>
                    <a:lnTo>
                      <a:pt x="52990" y="166032"/>
                    </a:lnTo>
                    <a:cubicBezTo>
                      <a:pt x="7142" y="166032"/>
                      <a:pt x="0" y="128866"/>
                      <a:pt x="0" y="83018"/>
                    </a:cubicBezTo>
                    <a:cubicBezTo>
                      <a:pt x="0" y="37170"/>
                      <a:pt x="7142" y="0"/>
                      <a:pt x="52990" y="0"/>
                    </a:cubicBezTo>
                    <a:close/>
                  </a:path>
                </a:pathLst>
              </a:custGeom>
              <a:solidFill>
                <a:schemeClr val="bg1">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9" name="组合 58"/>
              <p:cNvGrpSpPr/>
              <p:nvPr/>
            </p:nvGrpSpPr>
            <p:grpSpPr>
              <a:xfrm flipH="1">
                <a:off x="3557398" y="1298032"/>
                <a:ext cx="479014" cy="394133"/>
                <a:chOff x="6024284" y="-1023823"/>
                <a:chExt cx="1839559" cy="948519"/>
              </a:xfrm>
            </p:grpSpPr>
            <p:sp>
              <p:nvSpPr>
                <p:cNvPr id="10" name="任意多边形 9"/>
                <p:cNvSpPr/>
                <p:nvPr/>
              </p:nvSpPr>
              <p:spPr>
                <a:xfrm flipH="1">
                  <a:off x="6024284" y="-1023823"/>
                  <a:ext cx="1839559" cy="948519"/>
                </a:xfrm>
                <a:custGeom>
                  <a:avLst/>
                  <a:gdLst>
                    <a:gd name="connsiteX0" fmla="*/ 0 w 1957893"/>
                    <a:gd name="connsiteY0" fmla="*/ 554018 h 1108038"/>
                    <a:gd name="connsiteX1" fmla="*/ 0 w 1957893"/>
                    <a:gd name="connsiteY1" fmla="*/ 554019 h 1108038"/>
                    <a:gd name="connsiteX2" fmla="*/ 0 w 1957893"/>
                    <a:gd name="connsiteY2" fmla="*/ 554019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1256 w 1957893"/>
                    <a:gd name="connsiteY7" fmla="*/ 665672 h 1108038"/>
                    <a:gd name="connsiteX8" fmla="*/ 0 w 1957893"/>
                    <a:gd name="connsiteY8" fmla="*/ 554019 h 1108038"/>
                    <a:gd name="connsiteX9" fmla="*/ 11256 w 1957893"/>
                    <a:gd name="connsiteY9" fmla="*/ 442365 h 1108038"/>
                    <a:gd name="connsiteX10" fmla="*/ 554019 w 1957893"/>
                    <a:gd name="connsiteY10" fmla="*/ 0 h 1108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57893" h="1108038">
                      <a:moveTo>
                        <a:pt x="0" y="554018"/>
                      </a:moveTo>
                      <a:lnTo>
                        <a:pt x="0" y="554019"/>
                      </a:lnTo>
                      <a:lnTo>
                        <a:pt x="0" y="554019"/>
                      </a:lnTo>
                      <a:close/>
                      <a:moveTo>
                        <a:pt x="554019" y="0"/>
                      </a:moveTo>
                      <a:lnTo>
                        <a:pt x="1957893" y="0"/>
                      </a:lnTo>
                      <a:lnTo>
                        <a:pt x="1957893" y="1108038"/>
                      </a:lnTo>
                      <a:lnTo>
                        <a:pt x="554019" y="1108037"/>
                      </a:lnTo>
                      <a:cubicBezTo>
                        <a:pt x="286290" y="1108037"/>
                        <a:pt x="62916" y="918129"/>
                        <a:pt x="11256" y="665672"/>
                      </a:cubicBezTo>
                      <a:lnTo>
                        <a:pt x="0" y="554019"/>
                      </a:lnTo>
                      <a:lnTo>
                        <a:pt x="11256" y="442365"/>
                      </a:lnTo>
                      <a:cubicBezTo>
                        <a:pt x="62916" y="189908"/>
                        <a:pt x="286290" y="0"/>
                        <a:pt x="554019" y="0"/>
                      </a:cubicBezTo>
                      <a:close/>
                    </a:path>
                  </a:pathLst>
                </a:custGeom>
                <a:gradFill>
                  <a:gsLst>
                    <a:gs pos="0">
                      <a:srgbClr val="70AC2E"/>
                    </a:gs>
                    <a:gs pos="100000">
                      <a:srgbClr val="206F36"/>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任意多边形 10"/>
                <p:cNvSpPr/>
                <p:nvPr/>
              </p:nvSpPr>
              <p:spPr>
                <a:xfrm flipH="1">
                  <a:off x="7381877" y="-1020722"/>
                  <a:ext cx="481966" cy="942317"/>
                </a:xfrm>
                <a:custGeom>
                  <a:avLst/>
                  <a:gdLst>
                    <a:gd name="connsiteX0" fmla="*/ 481966 w 481966"/>
                    <a:gd name="connsiteY0" fmla="*/ 0 h 942317"/>
                    <a:gd name="connsiteX1" fmla="*/ 428392 w 481966"/>
                    <a:gd name="connsiteY1" fmla="*/ 4306 h 942317"/>
                    <a:gd name="connsiteX2" fmla="*/ 10576 w 481966"/>
                    <a:gd name="connsiteY2" fmla="*/ 375579 h 942317"/>
                    <a:gd name="connsiteX3" fmla="*/ 0 w 481966"/>
                    <a:gd name="connsiteY3" fmla="*/ 471159 h 942317"/>
                    <a:gd name="connsiteX4" fmla="*/ 10576 w 481966"/>
                    <a:gd name="connsiteY4" fmla="*/ 566737 h 942317"/>
                    <a:gd name="connsiteX5" fmla="*/ 428392 w 481966"/>
                    <a:gd name="connsiteY5" fmla="*/ 938010 h 942317"/>
                    <a:gd name="connsiteX6" fmla="*/ 481966 w 481966"/>
                    <a:gd name="connsiteY6" fmla="*/ 942317 h 9423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966" h="942317">
                      <a:moveTo>
                        <a:pt x="481966" y="0"/>
                      </a:moveTo>
                      <a:lnTo>
                        <a:pt x="428392" y="4306"/>
                      </a:lnTo>
                      <a:cubicBezTo>
                        <a:pt x="219040" y="38378"/>
                        <a:pt x="53046" y="186481"/>
                        <a:pt x="10576" y="375579"/>
                      </a:cubicBezTo>
                      <a:lnTo>
                        <a:pt x="0" y="471159"/>
                      </a:lnTo>
                      <a:lnTo>
                        <a:pt x="10576" y="566737"/>
                      </a:lnTo>
                      <a:cubicBezTo>
                        <a:pt x="53046" y="755835"/>
                        <a:pt x="219040" y="903939"/>
                        <a:pt x="428392" y="938010"/>
                      </a:cubicBezTo>
                      <a:lnTo>
                        <a:pt x="481966" y="942317"/>
                      </a:lnTo>
                      <a:close/>
                    </a:path>
                  </a:pathLst>
                </a:custGeom>
                <a:gradFill>
                  <a:gsLst>
                    <a:gs pos="0">
                      <a:srgbClr val="7ABC32"/>
                    </a:gs>
                    <a:gs pos="100000">
                      <a:srgbClr val="6C9133"/>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椭圆 11"/>
                <p:cNvSpPr/>
                <p:nvPr/>
              </p:nvSpPr>
              <p:spPr>
                <a:xfrm rot="20059799" flipH="1">
                  <a:off x="7362325" y="-916479"/>
                  <a:ext cx="206915" cy="338819"/>
                </a:xfrm>
                <a:prstGeom prst="ellipse">
                  <a:avLst/>
                </a:prstGeom>
                <a:solidFill>
                  <a:schemeClr val="bg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任意多边形 12"/>
                <p:cNvSpPr/>
                <p:nvPr/>
              </p:nvSpPr>
              <p:spPr>
                <a:xfrm flipH="1">
                  <a:off x="6038459" y="-815921"/>
                  <a:ext cx="1029264" cy="166032"/>
                </a:xfrm>
                <a:custGeom>
                  <a:avLst/>
                  <a:gdLst>
                    <a:gd name="connsiteX0" fmla="*/ 83016 w 1029264"/>
                    <a:gd name="connsiteY0" fmla="*/ 0 h 166032"/>
                    <a:gd name="connsiteX1" fmla="*/ 1029264 w 1029264"/>
                    <a:gd name="connsiteY1" fmla="*/ 0 h 166032"/>
                    <a:gd name="connsiteX2" fmla="*/ 1029264 w 1029264"/>
                    <a:gd name="connsiteY2" fmla="*/ 166032 h 166032"/>
                    <a:gd name="connsiteX3" fmla="*/ 83016 w 1029264"/>
                    <a:gd name="connsiteY3" fmla="*/ 166032 h 166032"/>
                    <a:gd name="connsiteX4" fmla="*/ 0 w 1029264"/>
                    <a:gd name="connsiteY4" fmla="*/ 83016 h 166032"/>
                    <a:gd name="connsiteX5" fmla="*/ 83016 w 1029264"/>
                    <a:gd name="connsiteY5" fmla="*/ 0 h 166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29264" h="166032">
                      <a:moveTo>
                        <a:pt x="83016" y="0"/>
                      </a:moveTo>
                      <a:lnTo>
                        <a:pt x="1029264" y="0"/>
                      </a:lnTo>
                      <a:lnTo>
                        <a:pt x="1029264" y="166032"/>
                      </a:lnTo>
                      <a:lnTo>
                        <a:pt x="83016" y="166032"/>
                      </a:lnTo>
                      <a:cubicBezTo>
                        <a:pt x="37168" y="166032"/>
                        <a:pt x="0" y="128864"/>
                        <a:pt x="0" y="83016"/>
                      </a:cubicBezTo>
                      <a:cubicBezTo>
                        <a:pt x="0" y="37168"/>
                        <a:pt x="37168" y="0"/>
                        <a:pt x="83016" y="0"/>
                      </a:cubicBezTo>
                      <a:close/>
                    </a:path>
                  </a:pathLst>
                </a:custGeom>
                <a:solidFill>
                  <a:schemeClr val="bg1">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4" name="文本框 63"/>
            <p:cNvSpPr txBox="1"/>
            <p:nvPr/>
          </p:nvSpPr>
          <p:spPr>
            <a:xfrm>
              <a:off x="4283523" y="3673180"/>
              <a:ext cx="458780" cy="400110"/>
            </a:xfrm>
            <a:prstGeom prst="rect">
              <a:avLst/>
            </a:prstGeom>
            <a:noFill/>
          </p:spPr>
          <p:txBody>
            <a:bodyPr wrap="none" rtlCol="0">
              <a:spAutoFit/>
            </a:bodyPr>
            <a:lstStyle/>
            <a:p>
              <a:r>
                <a:rPr lang="en-US" altLang="zh-CN" sz="2000" dirty="0" smtClean="0">
                  <a:solidFill>
                    <a:schemeClr val="bg1"/>
                  </a:solidFill>
                  <a:cs typeface="+mn-ea"/>
                  <a:sym typeface="+mn-lt"/>
                </a:rPr>
                <a:t>03</a:t>
              </a:r>
              <a:endParaRPr lang="zh-CN" altLang="en-US" sz="2000" dirty="0">
                <a:solidFill>
                  <a:schemeClr val="bg1"/>
                </a:solidFill>
                <a:cs typeface="+mn-ea"/>
                <a:sym typeface="+mn-lt"/>
              </a:endParaRPr>
            </a:p>
          </p:txBody>
        </p:sp>
        <p:sp>
          <p:nvSpPr>
            <p:cNvPr id="5" name="文本框 64"/>
            <p:cNvSpPr txBox="1"/>
            <p:nvPr/>
          </p:nvSpPr>
          <p:spPr>
            <a:xfrm>
              <a:off x="4802928" y="3696390"/>
              <a:ext cx="2236510" cy="338554"/>
            </a:xfrm>
            <a:prstGeom prst="rect">
              <a:avLst/>
            </a:prstGeom>
            <a:noFill/>
          </p:spPr>
          <p:txBody>
            <a:bodyPr wrap="none" rtlCol="0">
              <a:spAutoFit/>
            </a:bodyPr>
            <a:lstStyle/>
            <a:p>
              <a:r>
                <a:rPr lang="zh-CN" altLang="en-US" sz="1600" dirty="0" smtClean="0">
                  <a:cs typeface="+mn-ea"/>
                  <a:sym typeface="+mn-lt"/>
                </a:rPr>
                <a:t>贫困户的医疗保障政策</a:t>
              </a:r>
              <a:endParaRPr lang="zh-CN" altLang="en-US" sz="1600" b="1" dirty="0">
                <a:solidFill>
                  <a:schemeClr val="tx1">
                    <a:lumMod val="75000"/>
                    <a:lumOff val="25000"/>
                  </a:schemeClr>
                </a:solidFill>
                <a:cs typeface="+mn-ea"/>
                <a:sym typeface="+mn-lt"/>
              </a:endParaRPr>
            </a:p>
          </p:txBody>
        </p:sp>
      </p:grpSp>
      <p:graphicFrame>
        <p:nvGraphicFramePr>
          <p:cNvPr id="15" name="表格 14"/>
          <p:cNvGraphicFramePr>
            <a:graphicFrameLocks noGrp="1"/>
          </p:cNvGraphicFramePr>
          <p:nvPr/>
        </p:nvGraphicFramePr>
        <p:xfrm>
          <a:off x="794085" y="1429767"/>
          <a:ext cx="7908758" cy="3053999"/>
        </p:xfrm>
        <a:graphic>
          <a:graphicData uri="http://schemas.openxmlformats.org/drawingml/2006/table">
            <a:tbl>
              <a:tblPr/>
              <a:tblGrid>
                <a:gridCol w="890337"/>
                <a:gridCol w="1900989"/>
                <a:gridCol w="657726"/>
                <a:gridCol w="2558716"/>
                <a:gridCol w="1900990"/>
              </a:tblGrid>
              <a:tr h="223150">
                <a:tc gridSpan="5">
                  <a:txBody>
                    <a:bodyPr/>
                    <a:lstStyle/>
                    <a:p>
                      <a:pPr algn="l">
                        <a:lnSpc>
                          <a:spcPts val="1600"/>
                        </a:lnSpc>
                        <a:spcAft>
                          <a:spcPts val="0"/>
                        </a:spcAft>
                      </a:pPr>
                      <a:r>
                        <a:rPr lang="zh-CN" sz="1400" b="1" kern="0" dirty="0" smtClean="0">
                          <a:latin typeface="方正仿宋_GBK" pitchFamily="65" charset="-122"/>
                          <a:ea typeface="方正仿宋_GBK" pitchFamily="65" charset="-122"/>
                          <a:cs typeface="宋体"/>
                        </a:rPr>
                        <a:t>门诊</a:t>
                      </a:r>
                      <a:r>
                        <a:rPr lang="zh-CN" sz="1400" b="1" kern="0" dirty="0">
                          <a:latin typeface="方正仿宋_GBK" pitchFamily="65" charset="-122"/>
                          <a:ea typeface="方正仿宋_GBK" pitchFamily="65" charset="-122"/>
                          <a:cs typeface="宋体"/>
                        </a:rPr>
                        <a:t>医疗保障</a:t>
                      </a:r>
                      <a:endParaRPr lang="zh-CN" sz="1400" kern="100" dirty="0">
                        <a:latin typeface="方正仿宋_GBK" pitchFamily="65" charset="-122"/>
                        <a:ea typeface="方正仿宋_GBK" pitchFamily="65" charset="-122"/>
                        <a:cs typeface="Times New Roman"/>
                      </a:endParaRPr>
                    </a:p>
                  </a:txBody>
                  <a:tcPr marL="38100" marR="381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r h="223150">
                <a:tc>
                  <a:txBody>
                    <a:bodyPr/>
                    <a:lstStyle/>
                    <a:p>
                      <a:pPr algn="ctr">
                        <a:lnSpc>
                          <a:spcPts val="1600"/>
                        </a:lnSpc>
                        <a:spcAft>
                          <a:spcPts val="0"/>
                        </a:spcAft>
                      </a:pPr>
                      <a:r>
                        <a:rPr lang="zh-CN" sz="1100" b="1" kern="0" dirty="0">
                          <a:latin typeface="方正仿宋_GBK" pitchFamily="65" charset="-122"/>
                          <a:ea typeface="方正仿宋_GBK" pitchFamily="65" charset="-122"/>
                          <a:cs typeface="宋体"/>
                        </a:rPr>
                        <a:t>类别</a:t>
                      </a:r>
                      <a:endParaRPr lang="zh-CN" sz="1100" kern="100" dirty="0">
                        <a:latin typeface="方正仿宋_GBK" pitchFamily="65" charset="-122"/>
                        <a:ea typeface="方正仿宋_GBK" pitchFamily="65" charset="-122"/>
                        <a:cs typeface="Times New Roman"/>
                      </a:endParaRPr>
                    </a:p>
                  </a:txBody>
                  <a:tcPr marL="38100" marR="381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600"/>
                        </a:lnSpc>
                        <a:spcAft>
                          <a:spcPts val="0"/>
                        </a:spcAft>
                      </a:pPr>
                      <a:r>
                        <a:rPr lang="zh-CN" sz="1100" b="1" kern="0" dirty="0">
                          <a:latin typeface="方正仿宋_GBK" pitchFamily="65" charset="-122"/>
                          <a:ea typeface="方正仿宋_GBK" pitchFamily="65" charset="-122"/>
                          <a:cs typeface="宋体"/>
                        </a:rPr>
                        <a:t>救助对象</a:t>
                      </a:r>
                      <a:endParaRPr lang="zh-CN" sz="1100" kern="100" dirty="0">
                        <a:latin typeface="方正仿宋_GBK" pitchFamily="65" charset="-122"/>
                        <a:ea typeface="方正仿宋_GBK" pitchFamily="65" charset="-122"/>
                        <a:cs typeface="Times New Roman"/>
                      </a:endParaRPr>
                    </a:p>
                  </a:txBody>
                  <a:tcPr marL="38100" marR="381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600"/>
                        </a:lnSpc>
                        <a:spcAft>
                          <a:spcPts val="0"/>
                        </a:spcAft>
                      </a:pPr>
                      <a:r>
                        <a:rPr lang="zh-CN" sz="1100" b="1" kern="0">
                          <a:latin typeface="方正仿宋_GBK" pitchFamily="65" charset="-122"/>
                          <a:ea typeface="方正仿宋_GBK" pitchFamily="65" charset="-122"/>
                          <a:cs typeface="宋体"/>
                        </a:rPr>
                        <a:t>病种</a:t>
                      </a:r>
                      <a:endParaRPr lang="zh-CN" sz="1100" kern="100">
                        <a:latin typeface="方正仿宋_GBK" pitchFamily="65" charset="-122"/>
                        <a:ea typeface="方正仿宋_GBK" pitchFamily="65" charset="-122"/>
                        <a:cs typeface="Times New Roman"/>
                      </a:endParaRPr>
                    </a:p>
                  </a:txBody>
                  <a:tcPr marL="38100" marR="381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600"/>
                        </a:lnSpc>
                        <a:spcAft>
                          <a:spcPts val="0"/>
                        </a:spcAft>
                      </a:pPr>
                      <a:r>
                        <a:rPr lang="zh-CN" sz="1100" b="1" kern="0">
                          <a:latin typeface="方正仿宋_GBK" pitchFamily="65" charset="-122"/>
                          <a:ea typeface="方正仿宋_GBK" pitchFamily="65" charset="-122"/>
                          <a:cs typeface="宋体"/>
                        </a:rPr>
                        <a:t>每年补助限额</a:t>
                      </a:r>
                      <a:endParaRPr lang="zh-CN" sz="1100" kern="100">
                        <a:latin typeface="方正仿宋_GBK" pitchFamily="65" charset="-122"/>
                        <a:ea typeface="方正仿宋_GBK" pitchFamily="65" charset="-122"/>
                        <a:cs typeface="Times New Roman"/>
                      </a:endParaRPr>
                    </a:p>
                  </a:txBody>
                  <a:tcPr marL="38100" marR="381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600"/>
                        </a:lnSpc>
                        <a:spcAft>
                          <a:spcPts val="0"/>
                        </a:spcAft>
                      </a:pPr>
                      <a:r>
                        <a:rPr lang="zh-CN" sz="1100" b="1" kern="0">
                          <a:latin typeface="方正仿宋_GBK" pitchFamily="65" charset="-122"/>
                          <a:ea typeface="方正仿宋_GBK" pitchFamily="65" charset="-122"/>
                          <a:cs typeface="宋体"/>
                        </a:rPr>
                        <a:t>经办部门</a:t>
                      </a:r>
                      <a:endParaRPr lang="zh-CN" sz="1100" kern="100">
                        <a:latin typeface="方正仿宋_GBK" pitchFamily="65" charset="-122"/>
                        <a:ea typeface="方正仿宋_GBK" pitchFamily="65" charset="-122"/>
                        <a:cs typeface="Times New Roman"/>
                      </a:endParaRPr>
                    </a:p>
                  </a:txBody>
                  <a:tcPr marL="38100" marR="381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3908">
                <a:tc rowSpan="3">
                  <a:txBody>
                    <a:bodyPr/>
                    <a:lstStyle/>
                    <a:p>
                      <a:pPr algn="l">
                        <a:lnSpc>
                          <a:spcPts val="1600"/>
                        </a:lnSpc>
                        <a:spcAft>
                          <a:spcPts val="0"/>
                        </a:spcAft>
                      </a:pPr>
                      <a:r>
                        <a:rPr lang="en-US" sz="1100" kern="0">
                          <a:solidFill>
                            <a:srgbClr val="000000"/>
                          </a:solidFill>
                          <a:latin typeface="方正仿宋_GBK" pitchFamily="65" charset="-122"/>
                          <a:ea typeface="方正仿宋_GBK" pitchFamily="65" charset="-122"/>
                          <a:cs typeface="宋体"/>
                        </a:rPr>
                        <a:t>1.</a:t>
                      </a:r>
                      <a:r>
                        <a:rPr lang="zh-CN" sz="1100" kern="0">
                          <a:solidFill>
                            <a:srgbClr val="000000"/>
                          </a:solidFill>
                          <a:latin typeface="方正仿宋_GBK" pitchFamily="65" charset="-122"/>
                          <a:ea typeface="方正仿宋_GBK" pitchFamily="65" charset="-122"/>
                          <a:cs typeface="宋体"/>
                        </a:rPr>
                        <a:t>医疗保险（以居民医保为例）</a:t>
                      </a:r>
                      <a:endParaRPr lang="zh-CN" sz="1100" kern="100">
                        <a:latin typeface="方正仿宋_GBK" pitchFamily="65" charset="-122"/>
                        <a:ea typeface="方正仿宋_GBK" pitchFamily="65" charset="-122"/>
                        <a:cs typeface="Times New Roman"/>
                      </a:endParaRPr>
                    </a:p>
                  </a:txBody>
                  <a:tcPr marL="38100" marR="381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600"/>
                        </a:lnSpc>
                        <a:spcAft>
                          <a:spcPts val="0"/>
                        </a:spcAft>
                      </a:pPr>
                      <a:r>
                        <a:rPr lang="zh-CN" sz="1100" u="sng" kern="0" dirty="0">
                          <a:solidFill>
                            <a:srgbClr val="000000"/>
                          </a:solidFill>
                          <a:latin typeface="方正仿宋_GBK" pitchFamily="65" charset="-122"/>
                          <a:ea typeface="方正仿宋_GBK" pitchFamily="65" charset="-122"/>
                          <a:cs typeface="宋体"/>
                        </a:rPr>
                        <a:t>建卡贫困户</a:t>
                      </a:r>
                      <a:r>
                        <a:rPr lang="zh-CN" sz="1100" kern="0" dirty="0">
                          <a:solidFill>
                            <a:srgbClr val="000000"/>
                          </a:solidFill>
                          <a:latin typeface="方正仿宋_GBK" pitchFamily="65" charset="-122"/>
                          <a:ea typeface="方正仿宋_GBK" pitchFamily="65" charset="-122"/>
                          <a:cs typeface="宋体"/>
                        </a:rPr>
                        <a:t>，重点救助对象，低收入救助对象。</a:t>
                      </a:r>
                      <a:endParaRPr lang="zh-CN" sz="1100" kern="100" dirty="0">
                        <a:latin typeface="方正仿宋_GBK" pitchFamily="65" charset="-122"/>
                        <a:ea typeface="方正仿宋_GBK" pitchFamily="65" charset="-122"/>
                        <a:cs typeface="Times New Roman"/>
                      </a:endParaRPr>
                    </a:p>
                  </a:txBody>
                  <a:tcPr marL="38100" marR="381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600"/>
                        </a:lnSpc>
                        <a:spcAft>
                          <a:spcPts val="0"/>
                        </a:spcAft>
                      </a:pPr>
                      <a:r>
                        <a:rPr lang="zh-CN" sz="1100" kern="0" dirty="0">
                          <a:solidFill>
                            <a:srgbClr val="000000"/>
                          </a:solidFill>
                          <a:latin typeface="方正仿宋_GBK" pitchFamily="65" charset="-122"/>
                          <a:ea typeface="方正仿宋_GBK" pitchFamily="65" charset="-122"/>
                          <a:cs typeface="宋体"/>
                        </a:rPr>
                        <a:t>全部</a:t>
                      </a:r>
                      <a:endParaRPr lang="zh-CN" sz="1100" kern="100" dirty="0">
                        <a:latin typeface="方正仿宋_GBK" pitchFamily="65" charset="-122"/>
                        <a:ea typeface="方正仿宋_GBK" pitchFamily="65" charset="-122"/>
                        <a:cs typeface="Times New Roman"/>
                      </a:endParaRPr>
                    </a:p>
                  </a:txBody>
                  <a:tcPr marL="38100" marR="381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600"/>
                        </a:lnSpc>
                        <a:spcAft>
                          <a:spcPts val="0"/>
                        </a:spcAft>
                      </a:pPr>
                      <a:r>
                        <a:rPr lang="zh-CN" sz="1100" kern="0">
                          <a:solidFill>
                            <a:srgbClr val="000000"/>
                          </a:solidFill>
                          <a:latin typeface="方正仿宋_GBK" pitchFamily="65" charset="-122"/>
                          <a:ea typeface="方正仿宋_GBK" pitchFamily="65" charset="-122"/>
                          <a:cs typeface="宋体"/>
                        </a:rPr>
                        <a:t>门诊定额</a:t>
                      </a:r>
                      <a:r>
                        <a:rPr lang="en-US" sz="1100" kern="0">
                          <a:solidFill>
                            <a:srgbClr val="000000"/>
                          </a:solidFill>
                          <a:latin typeface="方正仿宋_GBK" pitchFamily="65" charset="-122"/>
                          <a:ea typeface="方正仿宋_GBK" pitchFamily="65" charset="-122"/>
                          <a:cs typeface="宋体"/>
                        </a:rPr>
                        <a:t>80</a:t>
                      </a:r>
                      <a:r>
                        <a:rPr lang="zh-CN" sz="1100" kern="0">
                          <a:solidFill>
                            <a:srgbClr val="000000"/>
                          </a:solidFill>
                          <a:latin typeface="方正仿宋_GBK" pitchFamily="65" charset="-122"/>
                          <a:ea typeface="方正仿宋_GBK" pitchFamily="65" charset="-122"/>
                          <a:cs typeface="宋体"/>
                        </a:rPr>
                        <a:t>元</a:t>
                      </a:r>
                      <a:r>
                        <a:rPr lang="en-US" sz="1100" kern="0">
                          <a:solidFill>
                            <a:srgbClr val="000000"/>
                          </a:solidFill>
                          <a:latin typeface="方正仿宋_GBK" pitchFamily="65" charset="-122"/>
                          <a:ea typeface="方正仿宋_GBK" pitchFamily="65" charset="-122"/>
                          <a:cs typeface="宋体"/>
                        </a:rPr>
                        <a:t/>
                      </a:r>
                      <a:br>
                        <a:rPr lang="en-US" sz="1100" kern="0">
                          <a:solidFill>
                            <a:srgbClr val="000000"/>
                          </a:solidFill>
                          <a:latin typeface="方正仿宋_GBK" pitchFamily="65" charset="-122"/>
                          <a:ea typeface="方正仿宋_GBK" pitchFamily="65" charset="-122"/>
                          <a:cs typeface="宋体"/>
                        </a:rPr>
                      </a:br>
                      <a:r>
                        <a:rPr lang="zh-CN" sz="1100" kern="0">
                          <a:solidFill>
                            <a:srgbClr val="000000"/>
                          </a:solidFill>
                          <a:latin typeface="方正仿宋_GBK" pitchFamily="65" charset="-122"/>
                          <a:ea typeface="方正仿宋_GBK" pitchFamily="65" charset="-122"/>
                          <a:cs typeface="宋体"/>
                        </a:rPr>
                        <a:t>门诊统筹</a:t>
                      </a:r>
                      <a:r>
                        <a:rPr lang="en-US" sz="1100" kern="0">
                          <a:solidFill>
                            <a:srgbClr val="000000"/>
                          </a:solidFill>
                          <a:latin typeface="方正仿宋_GBK" pitchFamily="65" charset="-122"/>
                          <a:ea typeface="方正仿宋_GBK" pitchFamily="65" charset="-122"/>
                          <a:cs typeface="宋体"/>
                        </a:rPr>
                        <a:t>100</a:t>
                      </a:r>
                      <a:r>
                        <a:rPr lang="zh-CN" sz="1100" kern="0">
                          <a:solidFill>
                            <a:srgbClr val="000000"/>
                          </a:solidFill>
                          <a:latin typeface="方正仿宋_GBK" pitchFamily="65" charset="-122"/>
                          <a:ea typeface="方正仿宋_GBK" pitchFamily="65" charset="-122"/>
                          <a:cs typeface="宋体"/>
                        </a:rPr>
                        <a:t>元</a:t>
                      </a:r>
                      <a:endParaRPr lang="zh-CN" sz="1100" kern="100">
                        <a:latin typeface="方正仿宋_GBK" pitchFamily="65" charset="-122"/>
                        <a:ea typeface="方正仿宋_GBK" pitchFamily="65" charset="-122"/>
                        <a:cs typeface="Times New Roman"/>
                      </a:endParaRPr>
                    </a:p>
                  </a:txBody>
                  <a:tcPr marL="38100" marR="381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algn="l">
                        <a:lnSpc>
                          <a:spcPts val="1600"/>
                        </a:lnSpc>
                        <a:spcAft>
                          <a:spcPts val="0"/>
                        </a:spcAft>
                      </a:pPr>
                      <a:r>
                        <a:rPr lang="zh-CN" sz="1100" kern="0">
                          <a:solidFill>
                            <a:srgbClr val="000000"/>
                          </a:solidFill>
                          <a:latin typeface="方正仿宋_GBK" pitchFamily="65" charset="-122"/>
                          <a:ea typeface="方正仿宋_GBK" pitchFamily="65" charset="-122"/>
                          <a:cs typeface="宋体"/>
                        </a:rPr>
                        <a:t>医疗机构垫付，医保部门结算</a:t>
                      </a:r>
                      <a:endParaRPr lang="zh-CN" sz="1100" kern="100">
                        <a:latin typeface="方正仿宋_GBK" pitchFamily="65" charset="-122"/>
                        <a:ea typeface="方正仿宋_GBK" pitchFamily="65" charset="-122"/>
                        <a:cs typeface="Times New Roman"/>
                      </a:endParaRPr>
                    </a:p>
                  </a:txBody>
                  <a:tcPr marL="38100" marR="381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3908">
                <a:tc vMerge="1">
                  <a:txBody>
                    <a:bodyPr/>
                    <a:lstStyle/>
                    <a:p>
                      <a:endParaRPr lang="zh-CN" altLang="en-US"/>
                    </a:p>
                  </a:txBody>
                  <a:tcPr/>
                </a:tc>
                <a:tc rowSpan="2">
                  <a:txBody>
                    <a:bodyPr/>
                    <a:lstStyle/>
                    <a:p>
                      <a:pPr algn="l">
                        <a:lnSpc>
                          <a:spcPts val="1600"/>
                        </a:lnSpc>
                        <a:spcAft>
                          <a:spcPts val="0"/>
                        </a:spcAft>
                      </a:pPr>
                      <a:r>
                        <a:rPr lang="zh-CN" sz="1100" u="sng" kern="0" dirty="0">
                          <a:solidFill>
                            <a:srgbClr val="000000"/>
                          </a:solidFill>
                          <a:latin typeface="方正仿宋_GBK" pitchFamily="65" charset="-122"/>
                          <a:ea typeface="方正仿宋_GBK" pitchFamily="65" charset="-122"/>
                          <a:cs typeface="宋体"/>
                        </a:rPr>
                        <a:t>建卡贫困户</a:t>
                      </a:r>
                      <a:r>
                        <a:rPr lang="zh-CN" sz="1100" kern="0" dirty="0">
                          <a:solidFill>
                            <a:srgbClr val="000000"/>
                          </a:solidFill>
                          <a:latin typeface="方正仿宋_GBK" pitchFamily="65" charset="-122"/>
                          <a:ea typeface="方正仿宋_GBK" pitchFamily="65" charset="-122"/>
                          <a:cs typeface="宋体"/>
                        </a:rPr>
                        <a:t>，重点救助对象，低收入救助对象。</a:t>
                      </a:r>
                      <a:endParaRPr lang="zh-CN" sz="1100" kern="100" dirty="0">
                        <a:latin typeface="方正仿宋_GBK" pitchFamily="65" charset="-122"/>
                        <a:ea typeface="方正仿宋_GBK" pitchFamily="65" charset="-122"/>
                        <a:cs typeface="Times New Roman"/>
                      </a:endParaRPr>
                    </a:p>
                  </a:txBody>
                  <a:tcPr marL="38100" marR="381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600"/>
                        </a:lnSpc>
                        <a:spcAft>
                          <a:spcPts val="0"/>
                        </a:spcAft>
                      </a:pPr>
                      <a:r>
                        <a:rPr lang="zh-CN" sz="1100" kern="0" dirty="0">
                          <a:solidFill>
                            <a:srgbClr val="000000"/>
                          </a:solidFill>
                          <a:latin typeface="方正仿宋_GBK" pitchFamily="65" charset="-122"/>
                          <a:ea typeface="方正仿宋_GBK" pitchFamily="65" charset="-122"/>
                          <a:cs typeface="宋体"/>
                        </a:rPr>
                        <a:t>慢性病</a:t>
                      </a:r>
                      <a:endParaRPr lang="zh-CN" sz="1100" kern="100" dirty="0">
                        <a:latin typeface="方正仿宋_GBK" pitchFamily="65" charset="-122"/>
                        <a:ea typeface="方正仿宋_GBK" pitchFamily="65" charset="-122"/>
                        <a:cs typeface="Times New Roman"/>
                      </a:endParaRPr>
                    </a:p>
                  </a:txBody>
                  <a:tcPr marL="38100" marR="381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600"/>
                        </a:lnSpc>
                        <a:spcAft>
                          <a:spcPts val="0"/>
                        </a:spcAft>
                      </a:pPr>
                      <a:r>
                        <a:rPr lang="en-US" sz="1100" kern="0" dirty="0">
                          <a:solidFill>
                            <a:srgbClr val="000000"/>
                          </a:solidFill>
                          <a:latin typeface="方正仿宋_GBK" pitchFamily="65" charset="-122"/>
                          <a:ea typeface="方正仿宋_GBK" pitchFamily="65" charset="-122"/>
                          <a:cs typeface="宋体"/>
                        </a:rPr>
                        <a:t>1000</a:t>
                      </a:r>
                      <a:r>
                        <a:rPr lang="zh-CN" sz="1100" kern="0" dirty="0">
                          <a:solidFill>
                            <a:srgbClr val="000000"/>
                          </a:solidFill>
                          <a:latin typeface="方正仿宋_GBK" pitchFamily="65" charset="-122"/>
                          <a:ea typeface="方正仿宋_GBK" pitchFamily="65" charset="-122"/>
                          <a:cs typeface="宋体"/>
                        </a:rPr>
                        <a:t>元，患两种及以上慢性病的，没增加一种病限额增加</a:t>
                      </a:r>
                      <a:r>
                        <a:rPr lang="en-US" sz="1100" kern="0" dirty="0">
                          <a:solidFill>
                            <a:srgbClr val="000000"/>
                          </a:solidFill>
                          <a:latin typeface="方正仿宋_GBK" pitchFamily="65" charset="-122"/>
                          <a:ea typeface="方正仿宋_GBK" pitchFamily="65" charset="-122"/>
                          <a:cs typeface="宋体"/>
                        </a:rPr>
                        <a:t>200</a:t>
                      </a:r>
                      <a:r>
                        <a:rPr lang="zh-CN" sz="1100" kern="0" dirty="0">
                          <a:solidFill>
                            <a:srgbClr val="000000"/>
                          </a:solidFill>
                          <a:latin typeface="方正仿宋_GBK" pitchFamily="65" charset="-122"/>
                          <a:ea typeface="方正仿宋_GBK" pitchFamily="65" charset="-122"/>
                          <a:cs typeface="宋体"/>
                        </a:rPr>
                        <a:t>元。</a:t>
                      </a:r>
                      <a:endParaRPr lang="zh-CN" sz="1100" kern="100" dirty="0">
                        <a:latin typeface="方正仿宋_GBK" pitchFamily="65" charset="-122"/>
                        <a:ea typeface="方正仿宋_GBK" pitchFamily="65" charset="-122"/>
                        <a:cs typeface="Times New Roman"/>
                      </a:endParaRPr>
                    </a:p>
                  </a:txBody>
                  <a:tcPr marL="38100" marR="381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zh-CN" altLang="en-US"/>
                    </a:p>
                  </a:txBody>
                  <a:tcPr/>
                </a:tc>
              </a:tr>
              <a:tr h="236056">
                <a:tc vMerge="1">
                  <a:txBody>
                    <a:bodyPr/>
                    <a:lstStyle/>
                    <a:p>
                      <a:endParaRPr lang="zh-CN" altLang="en-US"/>
                    </a:p>
                  </a:txBody>
                  <a:tcPr/>
                </a:tc>
                <a:tc vMerge="1">
                  <a:txBody>
                    <a:bodyPr/>
                    <a:lstStyle/>
                    <a:p>
                      <a:endParaRPr lang="zh-CN" altLang="en-US"/>
                    </a:p>
                  </a:txBody>
                  <a:tcPr/>
                </a:tc>
                <a:tc>
                  <a:txBody>
                    <a:bodyPr/>
                    <a:lstStyle/>
                    <a:p>
                      <a:pPr algn="l">
                        <a:lnSpc>
                          <a:spcPts val="1600"/>
                        </a:lnSpc>
                        <a:spcAft>
                          <a:spcPts val="0"/>
                        </a:spcAft>
                      </a:pPr>
                      <a:r>
                        <a:rPr lang="zh-CN" sz="1100" kern="0" dirty="0">
                          <a:solidFill>
                            <a:srgbClr val="000000"/>
                          </a:solidFill>
                          <a:latin typeface="方正仿宋_GBK" pitchFamily="65" charset="-122"/>
                          <a:ea typeface="方正仿宋_GBK" pitchFamily="65" charset="-122"/>
                          <a:cs typeface="宋体"/>
                        </a:rPr>
                        <a:t>重大疾病</a:t>
                      </a:r>
                      <a:endParaRPr lang="zh-CN" sz="1100" kern="100" dirty="0">
                        <a:latin typeface="方正仿宋_GBK" pitchFamily="65" charset="-122"/>
                        <a:ea typeface="方正仿宋_GBK" pitchFamily="65" charset="-122"/>
                        <a:cs typeface="Times New Roman"/>
                      </a:endParaRPr>
                    </a:p>
                  </a:txBody>
                  <a:tcPr marL="38100" marR="381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600"/>
                        </a:lnSpc>
                        <a:spcAft>
                          <a:spcPts val="0"/>
                        </a:spcAft>
                      </a:pPr>
                      <a:r>
                        <a:rPr lang="zh-CN" sz="1100" kern="0" dirty="0">
                          <a:solidFill>
                            <a:srgbClr val="000000"/>
                          </a:solidFill>
                          <a:latin typeface="方正仿宋_GBK" pitchFamily="65" charset="-122"/>
                          <a:ea typeface="方正仿宋_GBK" pitchFamily="65" charset="-122"/>
                          <a:cs typeface="宋体"/>
                        </a:rPr>
                        <a:t>一档</a:t>
                      </a:r>
                      <a:r>
                        <a:rPr lang="en-US" sz="1100" kern="0" dirty="0">
                          <a:solidFill>
                            <a:srgbClr val="000000"/>
                          </a:solidFill>
                          <a:latin typeface="方正仿宋_GBK" pitchFamily="65" charset="-122"/>
                          <a:ea typeface="方正仿宋_GBK" pitchFamily="65" charset="-122"/>
                          <a:cs typeface="宋体"/>
                        </a:rPr>
                        <a:t>8</a:t>
                      </a:r>
                      <a:r>
                        <a:rPr lang="zh-CN" sz="1100" kern="0" dirty="0">
                          <a:solidFill>
                            <a:srgbClr val="000000"/>
                          </a:solidFill>
                          <a:latin typeface="方正仿宋_GBK" pitchFamily="65" charset="-122"/>
                          <a:ea typeface="方正仿宋_GBK" pitchFamily="65" charset="-122"/>
                          <a:cs typeface="宋体"/>
                        </a:rPr>
                        <a:t>万元、二档</a:t>
                      </a:r>
                      <a:r>
                        <a:rPr lang="en-US" sz="1100" kern="0" dirty="0">
                          <a:solidFill>
                            <a:srgbClr val="000000"/>
                          </a:solidFill>
                          <a:latin typeface="方正仿宋_GBK" pitchFamily="65" charset="-122"/>
                          <a:ea typeface="方正仿宋_GBK" pitchFamily="65" charset="-122"/>
                          <a:cs typeface="宋体"/>
                        </a:rPr>
                        <a:t>12</a:t>
                      </a:r>
                      <a:r>
                        <a:rPr lang="zh-CN" sz="1100" kern="0" dirty="0">
                          <a:solidFill>
                            <a:srgbClr val="000000"/>
                          </a:solidFill>
                          <a:latin typeface="方正仿宋_GBK" pitchFamily="65" charset="-122"/>
                          <a:ea typeface="方正仿宋_GBK" pitchFamily="65" charset="-122"/>
                          <a:cs typeface="宋体"/>
                        </a:rPr>
                        <a:t>万元</a:t>
                      </a:r>
                      <a:endParaRPr lang="zh-CN" sz="1100" kern="100" dirty="0">
                        <a:latin typeface="方正仿宋_GBK" pitchFamily="65" charset="-122"/>
                        <a:ea typeface="方正仿宋_GBK" pitchFamily="65" charset="-122"/>
                        <a:cs typeface="Times New Roman"/>
                      </a:endParaRPr>
                    </a:p>
                  </a:txBody>
                  <a:tcPr marL="38100" marR="381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zh-CN" altLang="en-US"/>
                    </a:p>
                  </a:txBody>
                  <a:tcPr/>
                </a:tc>
              </a:tr>
              <a:tr h="461406">
                <a:tc>
                  <a:txBody>
                    <a:bodyPr/>
                    <a:lstStyle/>
                    <a:p>
                      <a:pPr algn="l">
                        <a:lnSpc>
                          <a:spcPts val="1600"/>
                        </a:lnSpc>
                        <a:spcAft>
                          <a:spcPts val="0"/>
                        </a:spcAft>
                      </a:pPr>
                      <a:r>
                        <a:rPr lang="en-US" sz="1100" kern="0" dirty="0">
                          <a:solidFill>
                            <a:srgbClr val="000000"/>
                          </a:solidFill>
                          <a:latin typeface="方正仿宋_GBK" pitchFamily="65" charset="-122"/>
                          <a:ea typeface="方正仿宋_GBK" pitchFamily="65" charset="-122"/>
                          <a:cs typeface="宋体"/>
                        </a:rPr>
                        <a:t>2.</a:t>
                      </a:r>
                      <a:r>
                        <a:rPr lang="zh-CN" sz="1100" kern="0" dirty="0">
                          <a:solidFill>
                            <a:srgbClr val="000000"/>
                          </a:solidFill>
                          <a:latin typeface="方正仿宋_GBK" pitchFamily="65" charset="-122"/>
                          <a:ea typeface="方正仿宋_GBK" pitchFamily="65" charset="-122"/>
                          <a:cs typeface="宋体"/>
                        </a:rPr>
                        <a:t>民政医疗</a:t>
                      </a:r>
                      <a:r>
                        <a:rPr lang="zh-CN" sz="1100" kern="0" dirty="0" smtClean="0">
                          <a:solidFill>
                            <a:srgbClr val="000000"/>
                          </a:solidFill>
                          <a:latin typeface="方正仿宋_GBK" pitchFamily="65" charset="-122"/>
                          <a:ea typeface="方正仿宋_GBK" pitchFamily="65" charset="-122"/>
                          <a:cs typeface="宋体"/>
                        </a:rPr>
                        <a:t>救助</a:t>
                      </a:r>
                      <a:endParaRPr lang="zh-CN" sz="1100" kern="100" dirty="0">
                        <a:latin typeface="方正仿宋_GBK" pitchFamily="65" charset="-122"/>
                        <a:ea typeface="方正仿宋_GBK" pitchFamily="65" charset="-122"/>
                        <a:cs typeface="Times New Roman"/>
                      </a:endParaRPr>
                    </a:p>
                  </a:txBody>
                  <a:tcPr marL="38100" marR="381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600"/>
                        </a:lnSpc>
                        <a:spcAft>
                          <a:spcPts val="0"/>
                        </a:spcAft>
                      </a:pPr>
                      <a:r>
                        <a:rPr lang="zh-CN" sz="1100" kern="0">
                          <a:solidFill>
                            <a:srgbClr val="000000"/>
                          </a:solidFill>
                          <a:latin typeface="方正仿宋_GBK" pitchFamily="65" charset="-122"/>
                          <a:ea typeface="方正仿宋_GBK" pitchFamily="65" charset="-122"/>
                          <a:cs typeface="宋体"/>
                        </a:rPr>
                        <a:t>重点救助对象，低收入救助对象，</a:t>
                      </a:r>
                      <a:r>
                        <a:rPr lang="zh-CN" sz="1100" u="sng" kern="0">
                          <a:solidFill>
                            <a:srgbClr val="000000"/>
                          </a:solidFill>
                          <a:latin typeface="方正仿宋_GBK" pitchFamily="65" charset="-122"/>
                          <a:ea typeface="方正仿宋_GBK" pitchFamily="65" charset="-122"/>
                          <a:cs typeface="宋体"/>
                        </a:rPr>
                        <a:t>因病致贫家庭重病患者</a:t>
                      </a:r>
                      <a:r>
                        <a:rPr lang="zh-CN" sz="1100" kern="0">
                          <a:solidFill>
                            <a:srgbClr val="000000"/>
                          </a:solidFill>
                          <a:latin typeface="方正仿宋_GBK" pitchFamily="65" charset="-122"/>
                          <a:ea typeface="方正仿宋_GBK" pitchFamily="65" charset="-122"/>
                          <a:cs typeface="宋体"/>
                        </a:rPr>
                        <a:t>。</a:t>
                      </a:r>
                      <a:endParaRPr lang="zh-CN" sz="1100" kern="100">
                        <a:latin typeface="方正仿宋_GBK" pitchFamily="65" charset="-122"/>
                        <a:ea typeface="方正仿宋_GBK" pitchFamily="65" charset="-122"/>
                        <a:cs typeface="Times New Roman"/>
                      </a:endParaRPr>
                    </a:p>
                  </a:txBody>
                  <a:tcPr marL="38100" marR="381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600"/>
                        </a:lnSpc>
                        <a:spcAft>
                          <a:spcPts val="0"/>
                        </a:spcAft>
                      </a:pPr>
                      <a:r>
                        <a:rPr lang="zh-CN" sz="1100" kern="0" dirty="0">
                          <a:solidFill>
                            <a:srgbClr val="000000"/>
                          </a:solidFill>
                          <a:latin typeface="方正仿宋_GBK" pitchFamily="65" charset="-122"/>
                          <a:ea typeface="方正仿宋_GBK" pitchFamily="65" charset="-122"/>
                          <a:cs typeface="宋体"/>
                        </a:rPr>
                        <a:t>全部</a:t>
                      </a:r>
                      <a:endParaRPr lang="zh-CN" sz="1100" kern="100" dirty="0">
                        <a:latin typeface="方正仿宋_GBK" pitchFamily="65" charset="-122"/>
                        <a:ea typeface="方正仿宋_GBK" pitchFamily="65" charset="-122"/>
                        <a:cs typeface="Times New Roman"/>
                      </a:endParaRPr>
                    </a:p>
                  </a:txBody>
                  <a:tcPr marL="38100" marR="381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600"/>
                        </a:lnSpc>
                        <a:spcAft>
                          <a:spcPts val="0"/>
                        </a:spcAft>
                      </a:pPr>
                      <a:r>
                        <a:rPr lang="en-US" sz="1100" kern="0" dirty="0">
                          <a:solidFill>
                            <a:srgbClr val="000000"/>
                          </a:solidFill>
                          <a:latin typeface="方正仿宋_GBK" pitchFamily="65" charset="-122"/>
                          <a:ea typeface="方正仿宋_GBK" pitchFamily="65" charset="-122"/>
                          <a:cs typeface="宋体"/>
                        </a:rPr>
                        <a:t>300/400</a:t>
                      </a:r>
                      <a:r>
                        <a:rPr lang="zh-CN" sz="1100" kern="0" dirty="0">
                          <a:solidFill>
                            <a:srgbClr val="000000"/>
                          </a:solidFill>
                          <a:latin typeface="方正仿宋_GBK" pitchFamily="65" charset="-122"/>
                          <a:ea typeface="方正仿宋_GBK" pitchFamily="65" charset="-122"/>
                          <a:cs typeface="宋体"/>
                        </a:rPr>
                        <a:t>元</a:t>
                      </a:r>
                      <a:endParaRPr lang="zh-CN" sz="1100" kern="100" dirty="0">
                        <a:latin typeface="方正仿宋_GBK" pitchFamily="65" charset="-122"/>
                        <a:ea typeface="方正仿宋_GBK" pitchFamily="65" charset="-122"/>
                        <a:cs typeface="Times New Roman"/>
                      </a:endParaRPr>
                    </a:p>
                  </a:txBody>
                  <a:tcPr marL="38100" marR="381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zh-CN" altLang="en-US"/>
                    </a:p>
                  </a:txBody>
                  <a:tcPr/>
                </a:tc>
              </a:tr>
              <a:tr h="472111">
                <a:tc rowSpan="2">
                  <a:txBody>
                    <a:bodyPr/>
                    <a:lstStyle/>
                    <a:p>
                      <a:pPr algn="l">
                        <a:lnSpc>
                          <a:spcPts val="1600"/>
                        </a:lnSpc>
                        <a:spcAft>
                          <a:spcPts val="0"/>
                        </a:spcAft>
                      </a:pPr>
                      <a:r>
                        <a:rPr lang="en-US" sz="1100" kern="0">
                          <a:solidFill>
                            <a:srgbClr val="000000"/>
                          </a:solidFill>
                          <a:latin typeface="方正仿宋_GBK" pitchFamily="65" charset="-122"/>
                          <a:ea typeface="方正仿宋_GBK" pitchFamily="65" charset="-122"/>
                          <a:cs typeface="宋体"/>
                        </a:rPr>
                        <a:t>3.</a:t>
                      </a:r>
                      <a:r>
                        <a:rPr lang="zh-CN" sz="1100" kern="0">
                          <a:solidFill>
                            <a:srgbClr val="000000"/>
                          </a:solidFill>
                          <a:latin typeface="方正仿宋_GBK" pitchFamily="65" charset="-122"/>
                          <a:ea typeface="方正仿宋_GBK" pitchFamily="65" charset="-122"/>
                          <a:cs typeface="宋体"/>
                        </a:rPr>
                        <a:t>健康扶贫医疗基金救助</a:t>
                      </a:r>
                      <a:endParaRPr lang="zh-CN" sz="1100" kern="100">
                        <a:latin typeface="方正仿宋_GBK" pitchFamily="65" charset="-122"/>
                        <a:ea typeface="方正仿宋_GBK" pitchFamily="65" charset="-122"/>
                        <a:cs typeface="Times New Roman"/>
                      </a:endParaRPr>
                    </a:p>
                  </a:txBody>
                  <a:tcPr marL="38100" marR="381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600"/>
                        </a:lnSpc>
                        <a:spcAft>
                          <a:spcPts val="0"/>
                        </a:spcAft>
                      </a:pPr>
                      <a:r>
                        <a:rPr lang="zh-CN" sz="1100" u="sng" kern="0">
                          <a:solidFill>
                            <a:srgbClr val="000000"/>
                          </a:solidFill>
                          <a:latin typeface="方正仿宋_GBK" pitchFamily="65" charset="-122"/>
                          <a:ea typeface="方正仿宋_GBK" pitchFamily="65" charset="-122"/>
                          <a:cs typeface="宋体"/>
                        </a:rPr>
                        <a:t>建卡贫困户（持医保特病医疗卡者</a:t>
                      </a:r>
                      <a:r>
                        <a:rPr lang="zh-CN" sz="1100" kern="0">
                          <a:solidFill>
                            <a:srgbClr val="000000"/>
                          </a:solidFill>
                          <a:latin typeface="方正仿宋_GBK" pitchFamily="65" charset="-122"/>
                          <a:ea typeface="方正仿宋_GBK" pitchFamily="65" charset="-122"/>
                          <a:cs typeface="宋体"/>
                        </a:rPr>
                        <a:t>）</a:t>
                      </a:r>
                      <a:endParaRPr lang="zh-CN" sz="1100" kern="100">
                        <a:latin typeface="方正仿宋_GBK" pitchFamily="65" charset="-122"/>
                        <a:ea typeface="方正仿宋_GBK" pitchFamily="65" charset="-122"/>
                        <a:cs typeface="Times New Roman"/>
                      </a:endParaRPr>
                    </a:p>
                  </a:txBody>
                  <a:tcPr marL="38100" marR="381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600"/>
                        </a:lnSpc>
                        <a:spcAft>
                          <a:spcPts val="0"/>
                        </a:spcAft>
                      </a:pPr>
                      <a:r>
                        <a:rPr lang="zh-CN" sz="1100" kern="0">
                          <a:solidFill>
                            <a:srgbClr val="000000"/>
                          </a:solidFill>
                          <a:latin typeface="方正仿宋_GBK" pitchFamily="65" charset="-122"/>
                          <a:ea typeface="方正仿宋_GBK" pitchFamily="65" charset="-122"/>
                          <a:cs typeface="宋体"/>
                        </a:rPr>
                        <a:t>慢性病、重大疾病</a:t>
                      </a:r>
                      <a:endParaRPr lang="zh-CN" sz="1100" kern="100">
                        <a:latin typeface="方正仿宋_GBK" pitchFamily="65" charset="-122"/>
                        <a:ea typeface="方正仿宋_GBK" pitchFamily="65" charset="-122"/>
                        <a:cs typeface="Times New Roman"/>
                      </a:endParaRPr>
                    </a:p>
                  </a:txBody>
                  <a:tcPr marL="38100" marR="381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600"/>
                        </a:lnSpc>
                        <a:spcAft>
                          <a:spcPts val="0"/>
                        </a:spcAft>
                      </a:pPr>
                      <a:r>
                        <a:rPr lang="zh-CN" sz="1100" kern="0" dirty="0">
                          <a:solidFill>
                            <a:srgbClr val="000000"/>
                          </a:solidFill>
                          <a:latin typeface="方正仿宋_GBK" pitchFamily="65" charset="-122"/>
                          <a:ea typeface="方正仿宋_GBK" pitchFamily="65" charset="-122"/>
                          <a:cs typeface="宋体"/>
                        </a:rPr>
                        <a:t>合规费用自付</a:t>
                      </a:r>
                      <a:r>
                        <a:rPr lang="en-US" sz="1100" kern="0" dirty="0">
                          <a:solidFill>
                            <a:srgbClr val="000000"/>
                          </a:solidFill>
                          <a:latin typeface="方正仿宋_GBK" pitchFamily="65" charset="-122"/>
                          <a:ea typeface="方正仿宋_GBK" pitchFamily="65" charset="-122"/>
                          <a:cs typeface="宋体"/>
                        </a:rPr>
                        <a:t>20%</a:t>
                      </a:r>
                      <a:r>
                        <a:rPr lang="zh-CN" sz="1100" kern="0" dirty="0">
                          <a:solidFill>
                            <a:srgbClr val="000000"/>
                          </a:solidFill>
                          <a:latin typeface="方正仿宋_GBK" pitchFamily="65" charset="-122"/>
                          <a:ea typeface="方正仿宋_GBK" pitchFamily="65" charset="-122"/>
                          <a:cs typeface="宋体"/>
                        </a:rPr>
                        <a:t>，限额</a:t>
                      </a:r>
                      <a:r>
                        <a:rPr lang="en-US" sz="1100" kern="0" dirty="0">
                          <a:solidFill>
                            <a:srgbClr val="000000"/>
                          </a:solidFill>
                          <a:latin typeface="方正仿宋_GBK" pitchFamily="65" charset="-122"/>
                          <a:ea typeface="方正仿宋_GBK" pitchFamily="65" charset="-122"/>
                          <a:cs typeface="宋体"/>
                        </a:rPr>
                        <a:t>50</a:t>
                      </a:r>
                      <a:r>
                        <a:rPr lang="zh-CN" sz="1100" kern="0" dirty="0">
                          <a:solidFill>
                            <a:srgbClr val="000000"/>
                          </a:solidFill>
                          <a:latin typeface="方正仿宋_GBK" pitchFamily="65" charset="-122"/>
                          <a:ea typeface="方正仿宋_GBK" pitchFamily="65" charset="-122"/>
                          <a:cs typeface="宋体"/>
                        </a:rPr>
                        <a:t>万元</a:t>
                      </a:r>
                      <a:endParaRPr lang="zh-CN" sz="1100" kern="100" dirty="0">
                        <a:latin typeface="方正仿宋_GBK" pitchFamily="65" charset="-122"/>
                        <a:ea typeface="方正仿宋_GBK" pitchFamily="65" charset="-122"/>
                        <a:cs typeface="Times New Roman"/>
                      </a:endParaRPr>
                    </a:p>
                  </a:txBody>
                  <a:tcPr marL="38100" marR="381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600"/>
                        </a:lnSpc>
                        <a:spcAft>
                          <a:spcPts val="0"/>
                        </a:spcAft>
                      </a:pPr>
                      <a:r>
                        <a:rPr lang="zh-CN" sz="1100" kern="0" dirty="0">
                          <a:solidFill>
                            <a:srgbClr val="000000"/>
                          </a:solidFill>
                          <a:latin typeface="方正仿宋_GBK" pitchFamily="65" charset="-122"/>
                          <a:ea typeface="方正仿宋_GBK" pitchFamily="65" charset="-122"/>
                          <a:cs typeface="宋体"/>
                        </a:rPr>
                        <a:t>医疗机构垫付，精准</a:t>
                      </a:r>
                      <a:r>
                        <a:rPr lang="zh-CN" sz="1100" kern="0" dirty="0" smtClean="0">
                          <a:solidFill>
                            <a:srgbClr val="000000"/>
                          </a:solidFill>
                          <a:latin typeface="方正仿宋_GBK" pitchFamily="65" charset="-122"/>
                          <a:ea typeface="方正仿宋_GBK" pitchFamily="65" charset="-122"/>
                          <a:cs typeface="宋体"/>
                        </a:rPr>
                        <a:t>脱贫</a:t>
                      </a:r>
                      <a:r>
                        <a:rPr lang="zh-CN" altLang="en-US" sz="1100" kern="0" dirty="0" smtClean="0">
                          <a:solidFill>
                            <a:srgbClr val="000000"/>
                          </a:solidFill>
                          <a:latin typeface="方正仿宋_GBK" pitchFamily="65" charset="-122"/>
                          <a:ea typeface="方正仿宋_GBK" pitchFamily="65" charset="-122"/>
                          <a:cs typeface="宋体"/>
                        </a:rPr>
                        <a:t>保险公司</a:t>
                      </a:r>
                      <a:r>
                        <a:rPr lang="zh-CN" sz="1100" kern="0" dirty="0" smtClean="0">
                          <a:solidFill>
                            <a:srgbClr val="000000"/>
                          </a:solidFill>
                          <a:latin typeface="方正仿宋_GBK" pitchFamily="65" charset="-122"/>
                          <a:ea typeface="方正仿宋_GBK" pitchFamily="65" charset="-122"/>
                          <a:cs typeface="宋体"/>
                        </a:rPr>
                        <a:t>结算</a:t>
                      </a:r>
                      <a:endParaRPr lang="zh-CN" sz="1100" kern="100" dirty="0">
                        <a:latin typeface="方正仿宋_GBK" pitchFamily="65" charset="-122"/>
                        <a:ea typeface="方正仿宋_GBK" pitchFamily="65" charset="-122"/>
                        <a:cs typeface="Times New Roman"/>
                      </a:endParaRPr>
                    </a:p>
                  </a:txBody>
                  <a:tcPr marL="38100" marR="381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0310">
                <a:tc vMerge="1">
                  <a:txBody>
                    <a:bodyPr/>
                    <a:lstStyle/>
                    <a:p>
                      <a:endParaRPr lang="zh-CN" altLang="en-US"/>
                    </a:p>
                  </a:txBody>
                  <a:tcPr/>
                </a:tc>
                <a:tc>
                  <a:txBody>
                    <a:bodyPr/>
                    <a:lstStyle/>
                    <a:p>
                      <a:pPr algn="l">
                        <a:lnSpc>
                          <a:spcPts val="1600"/>
                        </a:lnSpc>
                        <a:spcAft>
                          <a:spcPts val="0"/>
                        </a:spcAft>
                      </a:pPr>
                      <a:r>
                        <a:rPr lang="zh-CN" sz="1100" u="sng" kern="0" dirty="0">
                          <a:solidFill>
                            <a:srgbClr val="000000"/>
                          </a:solidFill>
                          <a:latin typeface="方正仿宋_GBK" pitchFamily="65" charset="-122"/>
                          <a:ea typeface="方正仿宋_GBK" pitchFamily="65" charset="-122"/>
                          <a:cs typeface="宋体"/>
                        </a:rPr>
                        <a:t>建卡</a:t>
                      </a:r>
                      <a:r>
                        <a:rPr lang="zh-CN" sz="1100" u="sng" kern="0" dirty="0" smtClean="0">
                          <a:solidFill>
                            <a:srgbClr val="000000"/>
                          </a:solidFill>
                          <a:latin typeface="方正仿宋_GBK" pitchFamily="65" charset="-122"/>
                          <a:ea typeface="方正仿宋_GBK" pitchFamily="65" charset="-122"/>
                          <a:cs typeface="宋体"/>
                        </a:rPr>
                        <a:t>贫困户</a:t>
                      </a:r>
                      <a:endParaRPr lang="zh-CN" sz="1100" kern="100" dirty="0">
                        <a:latin typeface="方正仿宋_GBK" pitchFamily="65" charset="-122"/>
                        <a:ea typeface="方正仿宋_GBK" pitchFamily="65" charset="-122"/>
                        <a:cs typeface="Times New Roman"/>
                      </a:endParaRPr>
                    </a:p>
                  </a:txBody>
                  <a:tcPr marL="38100" marR="381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600"/>
                        </a:lnSpc>
                        <a:spcAft>
                          <a:spcPts val="0"/>
                        </a:spcAft>
                      </a:pPr>
                      <a:r>
                        <a:rPr lang="zh-CN" sz="1100" kern="0">
                          <a:solidFill>
                            <a:srgbClr val="000000"/>
                          </a:solidFill>
                          <a:latin typeface="方正仿宋_GBK" pitchFamily="65" charset="-122"/>
                          <a:ea typeface="方正仿宋_GBK" pitchFamily="65" charset="-122"/>
                          <a:cs typeface="宋体"/>
                        </a:rPr>
                        <a:t>慢性病、重大疾病</a:t>
                      </a:r>
                      <a:endParaRPr lang="zh-CN" sz="1100" kern="100">
                        <a:latin typeface="方正仿宋_GBK" pitchFamily="65" charset="-122"/>
                        <a:ea typeface="方正仿宋_GBK" pitchFamily="65" charset="-122"/>
                        <a:cs typeface="Times New Roman"/>
                      </a:endParaRPr>
                    </a:p>
                  </a:txBody>
                  <a:tcPr marL="38100" marR="381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600"/>
                        </a:lnSpc>
                        <a:spcAft>
                          <a:spcPts val="0"/>
                        </a:spcAft>
                      </a:pPr>
                      <a:r>
                        <a:rPr lang="zh-CN" sz="1100" kern="0">
                          <a:solidFill>
                            <a:srgbClr val="000000"/>
                          </a:solidFill>
                          <a:latin typeface="方正仿宋_GBK" pitchFamily="65" charset="-122"/>
                          <a:ea typeface="方正仿宋_GBK" pitchFamily="65" charset="-122"/>
                          <a:cs typeface="宋体"/>
                        </a:rPr>
                        <a:t>乡镇卫生院合规费用自付</a:t>
                      </a:r>
                      <a:r>
                        <a:rPr lang="en-US" sz="1100" kern="0">
                          <a:solidFill>
                            <a:srgbClr val="000000"/>
                          </a:solidFill>
                          <a:latin typeface="方正仿宋_GBK" pitchFamily="65" charset="-122"/>
                          <a:ea typeface="方正仿宋_GBK" pitchFamily="65" charset="-122"/>
                          <a:cs typeface="宋体"/>
                        </a:rPr>
                        <a:t>15%</a:t>
                      </a:r>
                      <a:r>
                        <a:rPr lang="zh-CN" sz="1100" kern="0">
                          <a:solidFill>
                            <a:srgbClr val="000000"/>
                          </a:solidFill>
                          <a:latin typeface="方正仿宋_GBK" pitchFamily="65" charset="-122"/>
                          <a:ea typeface="方正仿宋_GBK" pitchFamily="65" charset="-122"/>
                          <a:cs typeface="宋体"/>
                        </a:rPr>
                        <a:t>，二级以上医院合规费用自付</a:t>
                      </a:r>
                      <a:r>
                        <a:rPr lang="en-US" sz="1100" kern="0">
                          <a:solidFill>
                            <a:srgbClr val="000000"/>
                          </a:solidFill>
                          <a:latin typeface="方正仿宋_GBK" pitchFamily="65" charset="-122"/>
                          <a:ea typeface="方正仿宋_GBK" pitchFamily="65" charset="-122"/>
                          <a:cs typeface="宋体"/>
                        </a:rPr>
                        <a:t>20%</a:t>
                      </a:r>
                      <a:r>
                        <a:rPr lang="zh-CN" sz="1100" kern="0">
                          <a:solidFill>
                            <a:srgbClr val="000000"/>
                          </a:solidFill>
                          <a:latin typeface="方正仿宋_GBK" pitchFamily="65" charset="-122"/>
                          <a:ea typeface="方正仿宋_GBK" pitchFamily="65" charset="-122"/>
                          <a:cs typeface="宋体"/>
                        </a:rPr>
                        <a:t>，限额</a:t>
                      </a:r>
                      <a:r>
                        <a:rPr lang="en-US" sz="1100" kern="0">
                          <a:solidFill>
                            <a:srgbClr val="000000"/>
                          </a:solidFill>
                          <a:latin typeface="方正仿宋_GBK" pitchFamily="65" charset="-122"/>
                          <a:ea typeface="方正仿宋_GBK" pitchFamily="65" charset="-122"/>
                          <a:cs typeface="宋体"/>
                        </a:rPr>
                        <a:t>20</a:t>
                      </a:r>
                      <a:r>
                        <a:rPr lang="zh-CN" sz="1100" kern="0">
                          <a:solidFill>
                            <a:srgbClr val="000000"/>
                          </a:solidFill>
                          <a:latin typeface="方正仿宋_GBK" pitchFamily="65" charset="-122"/>
                          <a:ea typeface="方正仿宋_GBK" pitchFamily="65" charset="-122"/>
                          <a:cs typeface="宋体"/>
                        </a:rPr>
                        <a:t>万元</a:t>
                      </a:r>
                      <a:endParaRPr lang="zh-CN" sz="1100" kern="100">
                        <a:latin typeface="方正仿宋_GBK" pitchFamily="65" charset="-122"/>
                        <a:ea typeface="方正仿宋_GBK" pitchFamily="65" charset="-122"/>
                        <a:cs typeface="Times New Roman"/>
                      </a:endParaRPr>
                    </a:p>
                  </a:txBody>
                  <a:tcPr marL="38100" marR="381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600"/>
                        </a:lnSpc>
                        <a:spcAft>
                          <a:spcPts val="0"/>
                        </a:spcAft>
                      </a:pPr>
                      <a:r>
                        <a:rPr lang="zh-CN" sz="1100" kern="0" dirty="0">
                          <a:solidFill>
                            <a:srgbClr val="000000"/>
                          </a:solidFill>
                          <a:latin typeface="方正仿宋_GBK" pitchFamily="65" charset="-122"/>
                          <a:ea typeface="方正仿宋_GBK" pitchFamily="65" charset="-122"/>
                          <a:cs typeface="宋体"/>
                        </a:rPr>
                        <a:t>医疗机构垫付，卫生健康委</a:t>
                      </a:r>
                      <a:r>
                        <a:rPr lang="zh-CN" sz="1100" kern="0" dirty="0" smtClean="0">
                          <a:solidFill>
                            <a:srgbClr val="000000"/>
                          </a:solidFill>
                          <a:latin typeface="方正仿宋_GBK" pitchFamily="65" charset="-122"/>
                          <a:ea typeface="方正仿宋_GBK" pitchFamily="65" charset="-122"/>
                          <a:cs typeface="宋体"/>
                        </a:rPr>
                        <a:t>结算</a:t>
                      </a:r>
                      <a:endParaRPr lang="zh-CN" sz="1100" kern="100" dirty="0">
                        <a:latin typeface="方正仿宋_GBK" pitchFamily="65" charset="-122"/>
                        <a:ea typeface="方正仿宋_GBK" pitchFamily="65" charset="-122"/>
                        <a:cs typeface="Times New Roman"/>
                      </a:endParaRPr>
                    </a:p>
                  </a:txBody>
                  <a:tcPr marL="38100" marR="3810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36000" fill="hold" nodeType="withEffect">
                                  <p:stCondLst>
                                    <p:cond delay="75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994994" y="369148"/>
            <a:ext cx="2893112" cy="450000"/>
            <a:chOff x="4204034" y="3640668"/>
            <a:chExt cx="2893112" cy="450000"/>
          </a:xfrm>
        </p:grpSpPr>
        <p:grpSp>
          <p:nvGrpSpPr>
            <p:cNvPr id="3" name="组合 54"/>
            <p:cNvGrpSpPr>
              <a:grpSpLocks noChangeAspect="1"/>
            </p:cNvGrpSpPr>
            <p:nvPr/>
          </p:nvGrpSpPr>
          <p:grpSpPr>
            <a:xfrm>
              <a:off x="4204034" y="3640668"/>
              <a:ext cx="2673687" cy="450000"/>
              <a:chOff x="3557398" y="1298032"/>
              <a:chExt cx="2341758" cy="394134"/>
            </a:xfrm>
          </p:grpSpPr>
          <p:sp>
            <p:nvSpPr>
              <p:cNvPr id="6" name="任意多边形 5"/>
              <p:cNvSpPr/>
              <p:nvPr/>
            </p:nvSpPr>
            <p:spPr>
              <a:xfrm flipH="1">
                <a:off x="4036409" y="1298033"/>
                <a:ext cx="1862747" cy="394133"/>
              </a:xfrm>
              <a:custGeom>
                <a:avLst/>
                <a:gdLst>
                  <a:gd name="connsiteX0" fmla="*/ 0 w 1957893"/>
                  <a:gd name="connsiteY0" fmla="*/ 554018 h 1108038"/>
                  <a:gd name="connsiteX1" fmla="*/ 0 w 1957893"/>
                  <a:gd name="connsiteY1" fmla="*/ 554019 h 1108038"/>
                  <a:gd name="connsiteX2" fmla="*/ 0 w 1957893"/>
                  <a:gd name="connsiteY2" fmla="*/ 554019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1256 w 1957893"/>
                  <a:gd name="connsiteY7" fmla="*/ 665672 h 1108038"/>
                  <a:gd name="connsiteX8" fmla="*/ 0 w 1957893"/>
                  <a:gd name="connsiteY8" fmla="*/ 554019 h 1108038"/>
                  <a:gd name="connsiteX9" fmla="*/ 11256 w 1957893"/>
                  <a:gd name="connsiteY9" fmla="*/ 442365 h 1108038"/>
                  <a:gd name="connsiteX10" fmla="*/ 554019 w 1957893"/>
                  <a:gd name="connsiteY10"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1256 w 1957893"/>
                  <a:gd name="connsiteY8" fmla="*/ 665672 h 1108038"/>
                  <a:gd name="connsiteX9" fmla="*/ 0 w 1957893"/>
                  <a:gd name="connsiteY9" fmla="*/ 554019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1256 w 1957893"/>
                  <a:gd name="connsiteY8" fmla="*/ 665672 h 1108038"/>
                  <a:gd name="connsiteX9" fmla="*/ 141417 w 1957893"/>
                  <a:gd name="connsiteY9" fmla="*/ 554021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80957 w 1957893"/>
                  <a:gd name="connsiteY10" fmla="*/ 428182 h 1108038"/>
                  <a:gd name="connsiteX11" fmla="*/ 554019 w 1957893"/>
                  <a:gd name="connsiteY11" fmla="*/ 0 h 1108038"/>
                  <a:gd name="connsiteX0" fmla="*/ 175358 w 1957893"/>
                  <a:gd name="connsiteY0" fmla="*/ 483112 h 1108038"/>
                  <a:gd name="connsiteX1" fmla="*/ 0 w 1957893"/>
                  <a:gd name="connsiteY1" fmla="*/ 554019 h 1108038"/>
                  <a:gd name="connsiteX2" fmla="*/ 0 w 1957893"/>
                  <a:gd name="connsiteY2" fmla="*/ 554019 h 1108038"/>
                  <a:gd name="connsiteX3" fmla="*/ 175358 w 1957893"/>
                  <a:gd name="connsiteY3" fmla="*/ 483112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80957 w 1957893"/>
                  <a:gd name="connsiteY10" fmla="*/ 428182 h 1108038"/>
                  <a:gd name="connsiteX11" fmla="*/ 554019 w 1957893"/>
                  <a:gd name="connsiteY11" fmla="*/ 0 h 1108038"/>
                  <a:gd name="connsiteX0" fmla="*/ 175358 w 1957893"/>
                  <a:gd name="connsiteY0" fmla="*/ 483112 h 1108038"/>
                  <a:gd name="connsiteX1" fmla="*/ 0 w 1957893"/>
                  <a:gd name="connsiteY1" fmla="*/ 554019 h 1108038"/>
                  <a:gd name="connsiteX2" fmla="*/ 175358 w 1957893"/>
                  <a:gd name="connsiteY2" fmla="*/ 483112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52673 w 1957893"/>
                  <a:gd name="connsiteY7" fmla="*/ 679852 h 1108038"/>
                  <a:gd name="connsiteX8" fmla="*/ 141417 w 1957893"/>
                  <a:gd name="connsiteY8" fmla="*/ 554021 h 1108038"/>
                  <a:gd name="connsiteX9" fmla="*/ 180957 w 1957893"/>
                  <a:gd name="connsiteY9" fmla="*/ 428182 h 1108038"/>
                  <a:gd name="connsiteX10" fmla="*/ 554019 w 1957893"/>
                  <a:gd name="connsiteY10" fmla="*/ 0 h 1108038"/>
                  <a:gd name="connsiteX0" fmla="*/ 412602 w 1816476"/>
                  <a:gd name="connsiteY0" fmla="*/ 0 h 1108038"/>
                  <a:gd name="connsiteX1" fmla="*/ 1816476 w 1816476"/>
                  <a:gd name="connsiteY1" fmla="*/ 0 h 1108038"/>
                  <a:gd name="connsiteX2" fmla="*/ 1816476 w 1816476"/>
                  <a:gd name="connsiteY2" fmla="*/ 1108038 h 1108038"/>
                  <a:gd name="connsiteX3" fmla="*/ 412602 w 1816476"/>
                  <a:gd name="connsiteY3" fmla="*/ 1108037 h 1108038"/>
                  <a:gd name="connsiteX4" fmla="*/ 11256 w 1816476"/>
                  <a:gd name="connsiteY4" fmla="*/ 679852 h 1108038"/>
                  <a:gd name="connsiteX5" fmla="*/ 0 w 1816476"/>
                  <a:gd name="connsiteY5" fmla="*/ 554021 h 1108038"/>
                  <a:gd name="connsiteX6" fmla="*/ 39540 w 1816476"/>
                  <a:gd name="connsiteY6" fmla="*/ 428182 h 1108038"/>
                  <a:gd name="connsiteX7" fmla="*/ 412602 w 1816476"/>
                  <a:gd name="connsiteY7" fmla="*/ 0 h 1108038"/>
                  <a:gd name="connsiteX0" fmla="*/ 412602 w 1816476"/>
                  <a:gd name="connsiteY0" fmla="*/ 0 h 1108038"/>
                  <a:gd name="connsiteX1" fmla="*/ 1816476 w 1816476"/>
                  <a:gd name="connsiteY1" fmla="*/ 0 h 1108038"/>
                  <a:gd name="connsiteX2" fmla="*/ 1816476 w 1816476"/>
                  <a:gd name="connsiteY2" fmla="*/ 1108038 h 1108038"/>
                  <a:gd name="connsiteX3" fmla="*/ 412602 w 1816476"/>
                  <a:gd name="connsiteY3" fmla="*/ 1108037 h 1108038"/>
                  <a:gd name="connsiteX4" fmla="*/ 11256 w 1816476"/>
                  <a:gd name="connsiteY4" fmla="*/ 679852 h 1108038"/>
                  <a:gd name="connsiteX5" fmla="*/ 0 w 1816476"/>
                  <a:gd name="connsiteY5" fmla="*/ 554021 h 1108038"/>
                  <a:gd name="connsiteX6" fmla="*/ 412602 w 1816476"/>
                  <a:gd name="connsiteY6" fmla="*/ 0 h 1108038"/>
                  <a:gd name="connsiteX0" fmla="*/ 401346 w 1805220"/>
                  <a:gd name="connsiteY0" fmla="*/ 0 h 1108038"/>
                  <a:gd name="connsiteX1" fmla="*/ 1805220 w 1805220"/>
                  <a:gd name="connsiteY1" fmla="*/ 0 h 1108038"/>
                  <a:gd name="connsiteX2" fmla="*/ 1805220 w 1805220"/>
                  <a:gd name="connsiteY2" fmla="*/ 1108038 h 1108038"/>
                  <a:gd name="connsiteX3" fmla="*/ 401346 w 1805220"/>
                  <a:gd name="connsiteY3" fmla="*/ 1108037 h 1108038"/>
                  <a:gd name="connsiteX4" fmla="*/ 0 w 1805220"/>
                  <a:gd name="connsiteY4" fmla="*/ 679852 h 1108038"/>
                  <a:gd name="connsiteX5" fmla="*/ 401346 w 1805220"/>
                  <a:gd name="connsiteY5" fmla="*/ 0 h 1108038"/>
                  <a:gd name="connsiteX0" fmla="*/ 175484 w 1579358"/>
                  <a:gd name="connsiteY0" fmla="*/ 0 h 1108038"/>
                  <a:gd name="connsiteX1" fmla="*/ 1579358 w 1579358"/>
                  <a:gd name="connsiteY1" fmla="*/ 0 h 1108038"/>
                  <a:gd name="connsiteX2" fmla="*/ 1579358 w 1579358"/>
                  <a:gd name="connsiteY2" fmla="*/ 1108038 h 1108038"/>
                  <a:gd name="connsiteX3" fmla="*/ 175484 w 1579358"/>
                  <a:gd name="connsiteY3" fmla="*/ 1108037 h 1108038"/>
                  <a:gd name="connsiteX4" fmla="*/ 175484 w 1579358"/>
                  <a:gd name="connsiteY4" fmla="*/ 0 h 1108038"/>
                  <a:gd name="connsiteX0" fmla="*/ 169378 w 1573252"/>
                  <a:gd name="connsiteY0" fmla="*/ 0 h 1108038"/>
                  <a:gd name="connsiteX1" fmla="*/ 1573252 w 1573252"/>
                  <a:gd name="connsiteY1" fmla="*/ 0 h 1108038"/>
                  <a:gd name="connsiteX2" fmla="*/ 1573252 w 1573252"/>
                  <a:gd name="connsiteY2" fmla="*/ 1108038 h 1108038"/>
                  <a:gd name="connsiteX3" fmla="*/ 169378 w 1573252"/>
                  <a:gd name="connsiteY3" fmla="*/ 1108037 h 1108038"/>
                  <a:gd name="connsiteX4" fmla="*/ 169378 w 1573252"/>
                  <a:gd name="connsiteY4" fmla="*/ 0 h 1108038"/>
                  <a:gd name="connsiteX0" fmla="*/ 157058 w 1560932"/>
                  <a:gd name="connsiteY0" fmla="*/ 0 h 1108038"/>
                  <a:gd name="connsiteX1" fmla="*/ 1560932 w 1560932"/>
                  <a:gd name="connsiteY1" fmla="*/ 0 h 1108038"/>
                  <a:gd name="connsiteX2" fmla="*/ 1560932 w 1560932"/>
                  <a:gd name="connsiteY2" fmla="*/ 1108038 h 1108038"/>
                  <a:gd name="connsiteX3" fmla="*/ 157058 w 1560932"/>
                  <a:gd name="connsiteY3" fmla="*/ 1108037 h 1108038"/>
                  <a:gd name="connsiteX4" fmla="*/ 157058 w 1560932"/>
                  <a:gd name="connsiteY4" fmla="*/ 0 h 1108038"/>
                  <a:gd name="connsiteX0" fmla="*/ 144739 w 1548613"/>
                  <a:gd name="connsiteY0" fmla="*/ 0 h 1108038"/>
                  <a:gd name="connsiteX1" fmla="*/ 1548613 w 1548613"/>
                  <a:gd name="connsiteY1" fmla="*/ 0 h 1108038"/>
                  <a:gd name="connsiteX2" fmla="*/ 1548613 w 1548613"/>
                  <a:gd name="connsiteY2" fmla="*/ 1108038 h 1108038"/>
                  <a:gd name="connsiteX3" fmla="*/ 144739 w 1548613"/>
                  <a:gd name="connsiteY3" fmla="*/ 1108037 h 1108038"/>
                  <a:gd name="connsiteX4" fmla="*/ 144739 w 1548613"/>
                  <a:gd name="connsiteY4" fmla="*/ 0 h 1108038"/>
                  <a:gd name="connsiteX0" fmla="*/ 133627 w 1537501"/>
                  <a:gd name="connsiteY0" fmla="*/ 0 h 1108038"/>
                  <a:gd name="connsiteX1" fmla="*/ 1537501 w 1537501"/>
                  <a:gd name="connsiteY1" fmla="*/ 0 h 1108038"/>
                  <a:gd name="connsiteX2" fmla="*/ 1537501 w 1537501"/>
                  <a:gd name="connsiteY2" fmla="*/ 1108038 h 1108038"/>
                  <a:gd name="connsiteX3" fmla="*/ 133627 w 1537501"/>
                  <a:gd name="connsiteY3" fmla="*/ 1108037 h 1108038"/>
                  <a:gd name="connsiteX4" fmla="*/ 133627 w 1537501"/>
                  <a:gd name="connsiteY4" fmla="*/ 0 h 1108038"/>
                  <a:gd name="connsiteX0" fmla="*/ 114338 w 1518212"/>
                  <a:gd name="connsiteY0" fmla="*/ 0 h 1108038"/>
                  <a:gd name="connsiteX1" fmla="*/ 1518212 w 1518212"/>
                  <a:gd name="connsiteY1" fmla="*/ 0 h 1108038"/>
                  <a:gd name="connsiteX2" fmla="*/ 1518212 w 1518212"/>
                  <a:gd name="connsiteY2" fmla="*/ 1108038 h 1108038"/>
                  <a:gd name="connsiteX3" fmla="*/ 114338 w 1518212"/>
                  <a:gd name="connsiteY3" fmla="*/ 1108037 h 1108038"/>
                  <a:gd name="connsiteX4" fmla="*/ 114338 w 1518212"/>
                  <a:gd name="connsiteY4" fmla="*/ 0 h 1108038"/>
                  <a:gd name="connsiteX0" fmla="*/ 126267 w 1530141"/>
                  <a:gd name="connsiteY0" fmla="*/ 0 h 1108038"/>
                  <a:gd name="connsiteX1" fmla="*/ 1530141 w 1530141"/>
                  <a:gd name="connsiteY1" fmla="*/ 0 h 1108038"/>
                  <a:gd name="connsiteX2" fmla="*/ 1530141 w 1530141"/>
                  <a:gd name="connsiteY2" fmla="*/ 1108038 h 1108038"/>
                  <a:gd name="connsiteX3" fmla="*/ 126267 w 1530141"/>
                  <a:gd name="connsiteY3" fmla="*/ 1108037 h 1108038"/>
                  <a:gd name="connsiteX4" fmla="*/ 126267 w 1530141"/>
                  <a:gd name="connsiteY4" fmla="*/ 0 h 1108038"/>
                  <a:gd name="connsiteX0" fmla="*/ 124271 w 1528145"/>
                  <a:gd name="connsiteY0" fmla="*/ 0 h 1108038"/>
                  <a:gd name="connsiteX1" fmla="*/ 1528145 w 1528145"/>
                  <a:gd name="connsiteY1" fmla="*/ 0 h 1108038"/>
                  <a:gd name="connsiteX2" fmla="*/ 1528145 w 1528145"/>
                  <a:gd name="connsiteY2" fmla="*/ 1108038 h 1108038"/>
                  <a:gd name="connsiteX3" fmla="*/ 124271 w 1528145"/>
                  <a:gd name="connsiteY3" fmla="*/ 1108037 h 1108038"/>
                  <a:gd name="connsiteX4" fmla="*/ 124271 w 1528145"/>
                  <a:gd name="connsiteY4" fmla="*/ 0 h 1108038"/>
                  <a:gd name="connsiteX0" fmla="*/ 121820 w 1525694"/>
                  <a:gd name="connsiteY0" fmla="*/ 0 h 1108038"/>
                  <a:gd name="connsiteX1" fmla="*/ 1525694 w 1525694"/>
                  <a:gd name="connsiteY1" fmla="*/ 0 h 1108038"/>
                  <a:gd name="connsiteX2" fmla="*/ 1525694 w 1525694"/>
                  <a:gd name="connsiteY2" fmla="*/ 1108038 h 1108038"/>
                  <a:gd name="connsiteX3" fmla="*/ 121820 w 1525694"/>
                  <a:gd name="connsiteY3" fmla="*/ 1108037 h 1108038"/>
                  <a:gd name="connsiteX4" fmla="*/ 121820 w 1525694"/>
                  <a:gd name="connsiteY4" fmla="*/ 0 h 1108038"/>
                  <a:gd name="connsiteX0" fmla="*/ 122631 w 1526505"/>
                  <a:gd name="connsiteY0" fmla="*/ 0 h 1108038"/>
                  <a:gd name="connsiteX1" fmla="*/ 1526505 w 1526505"/>
                  <a:gd name="connsiteY1" fmla="*/ 0 h 1108038"/>
                  <a:gd name="connsiteX2" fmla="*/ 1526505 w 1526505"/>
                  <a:gd name="connsiteY2" fmla="*/ 1108038 h 1108038"/>
                  <a:gd name="connsiteX3" fmla="*/ 122631 w 1526505"/>
                  <a:gd name="connsiteY3" fmla="*/ 1108037 h 1108038"/>
                  <a:gd name="connsiteX4" fmla="*/ 122631 w 1526505"/>
                  <a:gd name="connsiteY4" fmla="*/ 0 h 1108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6505" h="1108038">
                    <a:moveTo>
                      <a:pt x="122631" y="0"/>
                    </a:moveTo>
                    <a:lnTo>
                      <a:pt x="1526505" y="0"/>
                    </a:lnTo>
                    <a:lnTo>
                      <a:pt x="1526505" y="1108038"/>
                    </a:lnTo>
                    <a:lnTo>
                      <a:pt x="122631" y="1108037"/>
                    </a:lnTo>
                    <a:cubicBezTo>
                      <a:pt x="-73587" y="920274"/>
                      <a:pt x="-4566" y="41633"/>
                      <a:pt x="122631" y="0"/>
                    </a:cubicBezTo>
                    <a:close/>
                  </a:path>
                </a:pathLst>
              </a:custGeom>
              <a:gradFill>
                <a:gsLst>
                  <a:gs pos="57000">
                    <a:schemeClr val="bg1">
                      <a:lumMod val="95000"/>
                    </a:schemeClr>
                  </a:gs>
                  <a:gs pos="0">
                    <a:schemeClr val="bg1">
                      <a:lumMod val="85000"/>
                    </a:schemeClr>
                  </a:gs>
                  <a:gs pos="100000">
                    <a:schemeClr val="bg1">
                      <a:lumMod val="59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p:cNvSpPr/>
              <p:nvPr/>
            </p:nvSpPr>
            <p:spPr>
              <a:xfrm rot="20059799" flipH="1">
                <a:off x="5693546" y="1336933"/>
                <a:ext cx="80208" cy="140787"/>
              </a:xfrm>
              <a:prstGeom prst="ellipse">
                <a:avLst/>
              </a:prstGeom>
              <a:solidFill>
                <a:schemeClr val="bg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任意多边形 7"/>
              <p:cNvSpPr/>
              <p:nvPr/>
            </p:nvSpPr>
            <p:spPr>
              <a:xfrm flipH="1">
                <a:off x="4036411" y="1384421"/>
                <a:ext cx="1071959" cy="68989"/>
              </a:xfrm>
              <a:custGeom>
                <a:avLst/>
                <a:gdLst>
                  <a:gd name="connsiteX0" fmla="*/ 83016 w 1029264"/>
                  <a:gd name="connsiteY0" fmla="*/ 0 h 166032"/>
                  <a:gd name="connsiteX1" fmla="*/ 1029264 w 1029264"/>
                  <a:gd name="connsiteY1" fmla="*/ 0 h 166032"/>
                  <a:gd name="connsiteX2" fmla="*/ 1029264 w 1029264"/>
                  <a:gd name="connsiteY2" fmla="*/ 166032 h 166032"/>
                  <a:gd name="connsiteX3" fmla="*/ 83016 w 1029264"/>
                  <a:gd name="connsiteY3" fmla="*/ 166032 h 166032"/>
                  <a:gd name="connsiteX4" fmla="*/ 0 w 1029264"/>
                  <a:gd name="connsiteY4" fmla="*/ 83016 h 166032"/>
                  <a:gd name="connsiteX5" fmla="*/ 83016 w 1029264"/>
                  <a:gd name="connsiteY5" fmla="*/ 0 h 166032"/>
                  <a:gd name="connsiteX0" fmla="*/ 52990 w 999238"/>
                  <a:gd name="connsiteY0" fmla="*/ 0 h 166032"/>
                  <a:gd name="connsiteX1" fmla="*/ 999238 w 999238"/>
                  <a:gd name="connsiteY1" fmla="*/ 0 h 166032"/>
                  <a:gd name="connsiteX2" fmla="*/ 999238 w 999238"/>
                  <a:gd name="connsiteY2" fmla="*/ 166032 h 166032"/>
                  <a:gd name="connsiteX3" fmla="*/ 52990 w 999238"/>
                  <a:gd name="connsiteY3" fmla="*/ 166032 h 166032"/>
                  <a:gd name="connsiteX4" fmla="*/ 0 w 999238"/>
                  <a:gd name="connsiteY4" fmla="*/ 83018 h 166032"/>
                  <a:gd name="connsiteX5" fmla="*/ 52990 w 999238"/>
                  <a:gd name="connsiteY5" fmla="*/ 0 h 166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99238" h="166032">
                    <a:moveTo>
                      <a:pt x="52990" y="0"/>
                    </a:moveTo>
                    <a:lnTo>
                      <a:pt x="999238" y="0"/>
                    </a:lnTo>
                    <a:lnTo>
                      <a:pt x="999238" y="166032"/>
                    </a:lnTo>
                    <a:lnTo>
                      <a:pt x="52990" y="166032"/>
                    </a:lnTo>
                    <a:cubicBezTo>
                      <a:pt x="7142" y="166032"/>
                      <a:pt x="0" y="128866"/>
                      <a:pt x="0" y="83018"/>
                    </a:cubicBezTo>
                    <a:cubicBezTo>
                      <a:pt x="0" y="37170"/>
                      <a:pt x="7142" y="0"/>
                      <a:pt x="52990" y="0"/>
                    </a:cubicBezTo>
                    <a:close/>
                  </a:path>
                </a:pathLst>
              </a:custGeom>
              <a:solidFill>
                <a:schemeClr val="bg1">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9" name="组合 58"/>
              <p:cNvGrpSpPr/>
              <p:nvPr/>
            </p:nvGrpSpPr>
            <p:grpSpPr>
              <a:xfrm flipH="1">
                <a:off x="3557398" y="1298032"/>
                <a:ext cx="479014" cy="394133"/>
                <a:chOff x="6024284" y="-1023823"/>
                <a:chExt cx="1839559" cy="948519"/>
              </a:xfrm>
            </p:grpSpPr>
            <p:sp>
              <p:nvSpPr>
                <p:cNvPr id="10" name="任意多边形 9"/>
                <p:cNvSpPr/>
                <p:nvPr/>
              </p:nvSpPr>
              <p:spPr>
                <a:xfrm flipH="1">
                  <a:off x="6024284" y="-1023823"/>
                  <a:ext cx="1839559" cy="948519"/>
                </a:xfrm>
                <a:custGeom>
                  <a:avLst/>
                  <a:gdLst>
                    <a:gd name="connsiteX0" fmla="*/ 0 w 1957893"/>
                    <a:gd name="connsiteY0" fmla="*/ 554018 h 1108038"/>
                    <a:gd name="connsiteX1" fmla="*/ 0 w 1957893"/>
                    <a:gd name="connsiteY1" fmla="*/ 554019 h 1108038"/>
                    <a:gd name="connsiteX2" fmla="*/ 0 w 1957893"/>
                    <a:gd name="connsiteY2" fmla="*/ 554019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1256 w 1957893"/>
                    <a:gd name="connsiteY7" fmla="*/ 665672 h 1108038"/>
                    <a:gd name="connsiteX8" fmla="*/ 0 w 1957893"/>
                    <a:gd name="connsiteY8" fmla="*/ 554019 h 1108038"/>
                    <a:gd name="connsiteX9" fmla="*/ 11256 w 1957893"/>
                    <a:gd name="connsiteY9" fmla="*/ 442365 h 1108038"/>
                    <a:gd name="connsiteX10" fmla="*/ 554019 w 1957893"/>
                    <a:gd name="connsiteY10" fmla="*/ 0 h 1108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57893" h="1108038">
                      <a:moveTo>
                        <a:pt x="0" y="554018"/>
                      </a:moveTo>
                      <a:lnTo>
                        <a:pt x="0" y="554019"/>
                      </a:lnTo>
                      <a:lnTo>
                        <a:pt x="0" y="554019"/>
                      </a:lnTo>
                      <a:close/>
                      <a:moveTo>
                        <a:pt x="554019" y="0"/>
                      </a:moveTo>
                      <a:lnTo>
                        <a:pt x="1957893" y="0"/>
                      </a:lnTo>
                      <a:lnTo>
                        <a:pt x="1957893" y="1108038"/>
                      </a:lnTo>
                      <a:lnTo>
                        <a:pt x="554019" y="1108037"/>
                      </a:lnTo>
                      <a:cubicBezTo>
                        <a:pt x="286290" y="1108037"/>
                        <a:pt x="62916" y="918129"/>
                        <a:pt x="11256" y="665672"/>
                      </a:cubicBezTo>
                      <a:lnTo>
                        <a:pt x="0" y="554019"/>
                      </a:lnTo>
                      <a:lnTo>
                        <a:pt x="11256" y="442365"/>
                      </a:lnTo>
                      <a:cubicBezTo>
                        <a:pt x="62916" y="189908"/>
                        <a:pt x="286290" y="0"/>
                        <a:pt x="554019" y="0"/>
                      </a:cubicBezTo>
                      <a:close/>
                    </a:path>
                  </a:pathLst>
                </a:custGeom>
                <a:gradFill>
                  <a:gsLst>
                    <a:gs pos="0">
                      <a:srgbClr val="70AC2E"/>
                    </a:gs>
                    <a:gs pos="100000">
                      <a:srgbClr val="206F36"/>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任意多边形 10"/>
                <p:cNvSpPr/>
                <p:nvPr/>
              </p:nvSpPr>
              <p:spPr>
                <a:xfrm flipH="1">
                  <a:off x="7381877" y="-1020722"/>
                  <a:ext cx="481966" cy="942317"/>
                </a:xfrm>
                <a:custGeom>
                  <a:avLst/>
                  <a:gdLst>
                    <a:gd name="connsiteX0" fmla="*/ 481966 w 481966"/>
                    <a:gd name="connsiteY0" fmla="*/ 0 h 942317"/>
                    <a:gd name="connsiteX1" fmla="*/ 428392 w 481966"/>
                    <a:gd name="connsiteY1" fmla="*/ 4306 h 942317"/>
                    <a:gd name="connsiteX2" fmla="*/ 10576 w 481966"/>
                    <a:gd name="connsiteY2" fmla="*/ 375579 h 942317"/>
                    <a:gd name="connsiteX3" fmla="*/ 0 w 481966"/>
                    <a:gd name="connsiteY3" fmla="*/ 471159 h 942317"/>
                    <a:gd name="connsiteX4" fmla="*/ 10576 w 481966"/>
                    <a:gd name="connsiteY4" fmla="*/ 566737 h 942317"/>
                    <a:gd name="connsiteX5" fmla="*/ 428392 w 481966"/>
                    <a:gd name="connsiteY5" fmla="*/ 938010 h 942317"/>
                    <a:gd name="connsiteX6" fmla="*/ 481966 w 481966"/>
                    <a:gd name="connsiteY6" fmla="*/ 942317 h 9423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966" h="942317">
                      <a:moveTo>
                        <a:pt x="481966" y="0"/>
                      </a:moveTo>
                      <a:lnTo>
                        <a:pt x="428392" y="4306"/>
                      </a:lnTo>
                      <a:cubicBezTo>
                        <a:pt x="219040" y="38378"/>
                        <a:pt x="53046" y="186481"/>
                        <a:pt x="10576" y="375579"/>
                      </a:cubicBezTo>
                      <a:lnTo>
                        <a:pt x="0" y="471159"/>
                      </a:lnTo>
                      <a:lnTo>
                        <a:pt x="10576" y="566737"/>
                      </a:lnTo>
                      <a:cubicBezTo>
                        <a:pt x="53046" y="755835"/>
                        <a:pt x="219040" y="903939"/>
                        <a:pt x="428392" y="938010"/>
                      </a:cubicBezTo>
                      <a:lnTo>
                        <a:pt x="481966" y="942317"/>
                      </a:lnTo>
                      <a:close/>
                    </a:path>
                  </a:pathLst>
                </a:custGeom>
                <a:gradFill>
                  <a:gsLst>
                    <a:gs pos="0">
                      <a:srgbClr val="7ABC32"/>
                    </a:gs>
                    <a:gs pos="100000">
                      <a:srgbClr val="6C9133"/>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椭圆 11"/>
                <p:cNvSpPr/>
                <p:nvPr/>
              </p:nvSpPr>
              <p:spPr>
                <a:xfrm rot="20059799" flipH="1">
                  <a:off x="7362325" y="-916479"/>
                  <a:ext cx="206915" cy="338819"/>
                </a:xfrm>
                <a:prstGeom prst="ellipse">
                  <a:avLst/>
                </a:prstGeom>
                <a:solidFill>
                  <a:schemeClr val="bg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任意多边形 12"/>
                <p:cNvSpPr/>
                <p:nvPr/>
              </p:nvSpPr>
              <p:spPr>
                <a:xfrm flipH="1">
                  <a:off x="6038459" y="-815921"/>
                  <a:ext cx="1029264" cy="166032"/>
                </a:xfrm>
                <a:custGeom>
                  <a:avLst/>
                  <a:gdLst>
                    <a:gd name="connsiteX0" fmla="*/ 83016 w 1029264"/>
                    <a:gd name="connsiteY0" fmla="*/ 0 h 166032"/>
                    <a:gd name="connsiteX1" fmla="*/ 1029264 w 1029264"/>
                    <a:gd name="connsiteY1" fmla="*/ 0 h 166032"/>
                    <a:gd name="connsiteX2" fmla="*/ 1029264 w 1029264"/>
                    <a:gd name="connsiteY2" fmla="*/ 166032 h 166032"/>
                    <a:gd name="connsiteX3" fmla="*/ 83016 w 1029264"/>
                    <a:gd name="connsiteY3" fmla="*/ 166032 h 166032"/>
                    <a:gd name="connsiteX4" fmla="*/ 0 w 1029264"/>
                    <a:gd name="connsiteY4" fmla="*/ 83016 h 166032"/>
                    <a:gd name="connsiteX5" fmla="*/ 83016 w 1029264"/>
                    <a:gd name="connsiteY5" fmla="*/ 0 h 166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29264" h="166032">
                      <a:moveTo>
                        <a:pt x="83016" y="0"/>
                      </a:moveTo>
                      <a:lnTo>
                        <a:pt x="1029264" y="0"/>
                      </a:lnTo>
                      <a:lnTo>
                        <a:pt x="1029264" y="166032"/>
                      </a:lnTo>
                      <a:lnTo>
                        <a:pt x="83016" y="166032"/>
                      </a:lnTo>
                      <a:cubicBezTo>
                        <a:pt x="37168" y="166032"/>
                        <a:pt x="0" y="128864"/>
                        <a:pt x="0" y="83016"/>
                      </a:cubicBezTo>
                      <a:cubicBezTo>
                        <a:pt x="0" y="37168"/>
                        <a:pt x="37168" y="0"/>
                        <a:pt x="83016" y="0"/>
                      </a:cubicBezTo>
                      <a:close/>
                    </a:path>
                  </a:pathLst>
                </a:custGeom>
                <a:solidFill>
                  <a:schemeClr val="bg1">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4" name="文本框 63"/>
            <p:cNvSpPr txBox="1"/>
            <p:nvPr/>
          </p:nvSpPr>
          <p:spPr>
            <a:xfrm>
              <a:off x="4283523" y="3673180"/>
              <a:ext cx="458780" cy="400110"/>
            </a:xfrm>
            <a:prstGeom prst="rect">
              <a:avLst/>
            </a:prstGeom>
            <a:noFill/>
          </p:spPr>
          <p:txBody>
            <a:bodyPr wrap="none" rtlCol="0">
              <a:spAutoFit/>
            </a:bodyPr>
            <a:lstStyle/>
            <a:p>
              <a:r>
                <a:rPr lang="en-US" altLang="zh-CN" sz="2000" dirty="0" smtClean="0">
                  <a:solidFill>
                    <a:schemeClr val="bg1"/>
                  </a:solidFill>
                  <a:cs typeface="+mn-ea"/>
                  <a:sym typeface="+mn-lt"/>
                </a:rPr>
                <a:t>03</a:t>
              </a:r>
              <a:endParaRPr lang="zh-CN" altLang="en-US" sz="2000" dirty="0">
                <a:solidFill>
                  <a:schemeClr val="bg1"/>
                </a:solidFill>
                <a:cs typeface="+mn-ea"/>
                <a:sym typeface="+mn-lt"/>
              </a:endParaRPr>
            </a:p>
          </p:txBody>
        </p:sp>
        <p:sp>
          <p:nvSpPr>
            <p:cNvPr id="5" name="文本框 64"/>
            <p:cNvSpPr txBox="1"/>
            <p:nvPr/>
          </p:nvSpPr>
          <p:spPr>
            <a:xfrm>
              <a:off x="4802928" y="3696390"/>
              <a:ext cx="2294218" cy="338554"/>
            </a:xfrm>
            <a:prstGeom prst="rect">
              <a:avLst/>
            </a:prstGeom>
            <a:noFill/>
          </p:spPr>
          <p:txBody>
            <a:bodyPr wrap="none" rtlCol="0">
              <a:spAutoFit/>
            </a:bodyPr>
            <a:lstStyle/>
            <a:p>
              <a:r>
                <a:rPr lang="zh-CN" altLang="en-US" sz="1600" dirty="0" smtClean="0">
                  <a:cs typeface="+mn-ea"/>
                  <a:sym typeface="+mn-lt"/>
                </a:rPr>
                <a:t>贫困户的医疗保障政策</a:t>
              </a:r>
              <a:endParaRPr lang="zh-CN" altLang="en-US" sz="1600" b="1" dirty="0">
                <a:solidFill>
                  <a:schemeClr val="tx1">
                    <a:lumMod val="75000"/>
                    <a:lumOff val="25000"/>
                  </a:schemeClr>
                </a:solidFill>
                <a:cs typeface="+mn-ea"/>
                <a:sym typeface="+mn-lt"/>
              </a:endParaRPr>
            </a:p>
          </p:txBody>
        </p:sp>
      </p:grpSp>
      <p:graphicFrame>
        <p:nvGraphicFramePr>
          <p:cNvPr id="16" name="表格 15"/>
          <p:cNvGraphicFramePr>
            <a:graphicFrameLocks noGrp="1"/>
          </p:cNvGraphicFramePr>
          <p:nvPr/>
        </p:nvGraphicFramePr>
        <p:xfrm>
          <a:off x="737936" y="994610"/>
          <a:ext cx="7812504" cy="3861161"/>
        </p:xfrm>
        <a:graphic>
          <a:graphicData uri="http://schemas.openxmlformats.org/drawingml/2006/table">
            <a:tbl>
              <a:tblPr/>
              <a:tblGrid>
                <a:gridCol w="1917032"/>
                <a:gridCol w="1748590"/>
                <a:gridCol w="994610"/>
                <a:gridCol w="1957137"/>
                <a:gridCol w="1195135"/>
              </a:tblGrid>
              <a:tr h="302190">
                <a:tc gridSpan="5">
                  <a:txBody>
                    <a:bodyPr/>
                    <a:lstStyle/>
                    <a:p>
                      <a:pPr algn="l">
                        <a:lnSpc>
                          <a:spcPts val="1200"/>
                        </a:lnSpc>
                        <a:spcAft>
                          <a:spcPts val="0"/>
                        </a:spcAft>
                      </a:pPr>
                      <a:r>
                        <a:rPr lang="zh-CN" sz="1400" b="1" kern="0" dirty="0" smtClean="0">
                          <a:solidFill>
                            <a:srgbClr val="000000"/>
                          </a:solidFill>
                          <a:latin typeface="Times New Roman"/>
                          <a:ea typeface="宋体"/>
                          <a:cs typeface="宋体"/>
                        </a:rPr>
                        <a:t>住院</a:t>
                      </a:r>
                      <a:r>
                        <a:rPr lang="zh-CN" sz="1400" b="1" kern="0" dirty="0">
                          <a:solidFill>
                            <a:srgbClr val="000000"/>
                          </a:solidFill>
                          <a:latin typeface="Times New Roman"/>
                          <a:ea typeface="宋体"/>
                          <a:cs typeface="宋体"/>
                        </a:rPr>
                        <a:t>医疗保障</a:t>
                      </a:r>
                      <a:endParaRPr lang="zh-CN" sz="1400" kern="100" dirty="0">
                        <a:latin typeface="Times New Roman"/>
                        <a:ea typeface="宋体"/>
                        <a:cs typeface="Times New Roman"/>
                      </a:endParaRPr>
                    </a:p>
                  </a:txBody>
                  <a:tcPr marL="37854" marR="378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r h="184890">
                <a:tc>
                  <a:txBody>
                    <a:bodyPr/>
                    <a:lstStyle/>
                    <a:p>
                      <a:pPr algn="ctr">
                        <a:lnSpc>
                          <a:spcPts val="1200"/>
                        </a:lnSpc>
                        <a:spcAft>
                          <a:spcPts val="0"/>
                        </a:spcAft>
                      </a:pPr>
                      <a:r>
                        <a:rPr lang="zh-CN" sz="1100" b="1" kern="0">
                          <a:latin typeface="Times New Roman"/>
                          <a:ea typeface="宋体"/>
                          <a:cs typeface="宋体"/>
                        </a:rPr>
                        <a:t>类别</a:t>
                      </a:r>
                      <a:endParaRPr lang="zh-CN" sz="1100" kern="100">
                        <a:latin typeface="Times New Roman"/>
                        <a:ea typeface="宋体"/>
                        <a:cs typeface="Times New Roman"/>
                      </a:endParaRPr>
                    </a:p>
                  </a:txBody>
                  <a:tcPr marL="37854" marR="378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zh-CN" sz="1100" b="1" kern="0">
                          <a:latin typeface="Times New Roman"/>
                          <a:ea typeface="宋体"/>
                          <a:cs typeface="宋体"/>
                        </a:rPr>
                        <a:t>救助对象</a:t>
                      </a:r>
                      <a:endParaRPr lang="zh-CN" sz="1100" kern="100">
                        <a:latin typeface="Times New Roman"/>
                        <a:ea typeface="宋体"/>
                        <a:cs typeface="Times New Roman"/>
                      </a:endParaRPr>
                    </a:p>
                  </a:txBody>
                  <a:tcPr marL="37854" marR="378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zh-CN" sz="1100" b="1" kern="0">
                          <a:latin typeface="Times New Roman"/>
                          <a:ea typeface="宋体"/>
                          <a:cs typeface="宋体"/>
                        </a:rPr>
                        <a:t>病种</a:t>
                      </a:r>
                      <a:endParaRPr lang="zh-CN" sz="1100" kern="100">
                        <a:latin typeface="Times New Roman"/>
                        <a:ea typeface="宋体"/>
                        <a:cs typeface="Times New Roman"/>
                      </a:endParaRPr>
                    </a:p>
                  </a:txBody>
                  <a:tcPr marL="37854" marR="378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zh-CN" sz="1100" b="1" kern="0">
                          <a:latin typeface="Times New Roman"/>
                          <a:ea typeface="宋体"/>
                          <a:cs typeface="宋体"/>
                        </a:rPr>
                        <a:t>每年补助限额</a:t>
                      </a:r>
                      <a:endParaRPr lang="zh-CN" sz="1100" kern="100">
                        <a:latin typeface="Times New Roman"/>
                        <a:ea typeface="宋体"/>
                        <a:cs typeface="Times New Roman"/>
                      </a:endParaRPr>
                    </a:p>
                  </a:txBody>
                  <a:tcPr marL="37854" marR="378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zh-CN" sz="1100" b="1" kern="0">
                          <a:latin typeface="Times New Roman"/>
                          <a:ea typeface="宋体"/>
                          <a:cs typeface="宋体"/>
                        </a:rPr>
                        <a:t>经办部门</a:t>
                      </a:r>
                      <a:endParaRPr lang="zh-CN" sz="1100" kern="100">
                        <a:latin typeface="Times New Roman"/>
                        <a:ea typeface="宋体"/>
                        <a:cs typeface="Times New Roman"/>
                      </a:endParaRPr>
                    </a:p>
                  </a:txBody>
                  <a:tcPr marL="37854" marR="378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9225">
                <a:tc>
                  <a:txBody>
                    <a:bodyPr/>
                    <a:lstStyle/>
                    <a:p>
                      <a:pPr algn="l">
                        <a:lnSpc>
                          <a:spcPts val="1200"/>
                        </a:lnSpc>
                        <a:spcAft>
                          <a:spcPts val="0"/>
                        </a:spcAft>
                      </a:pPr>
                      <a:r>
                        <a:rPr lang="en-US" sz="1100" kern="0">
                          <a:solidFill>
                            <a:srgbClr val="000000"/>
                          </a:solidFill>
                          <a:latin typeface="宋体"/>
                          <a:ea typeface="宋体"/>
                          <a:cs typeface="宋体"/>
                        </a:rPr>
                        <a:t>1.</a:t>
                      </a:r>
                      <a:r>
                        <a:rPr lang="zh-CN" sz="1100" kern="0">
                          <a:solidFill>
                            <a:srgbClr val="000000"/>
                          </a:solidFill>
                          <a:latin typeface="Times New Roman"/>
                          <a:ea typeface="宋体"/>
                          <a:cs typeface="宋体"/>
                        </a:rPr>
                        <a:t>居民医疗保险</a:t>
                      </a:r>
                      <a:endParaRPr lang="zh-CN" sz="1100" kern="100">
                        <a:latin typeface="Times New Roman"/>
                        <a:ea typeface="宋体"/>
                        <a:cs typeface="Times New Roman"/>
                      </a:endParaRPr>
                    </a:p>
                  </a:txBody>
                  <a:tcPr marL="37854" marR="378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200"/>
                        </a:lnSpc>
                        <a:spcAft>
                          <a:spcPts val="0"/>
                        </a:spcAft>
                      </a:pPr>
                      <a:r>
                        <a:rPr lang="zh-CN" sz="1100" u="sng" kern="0">
                          <a:solidFill>
                            <a:srgbClr val="000000"/>
                          </a:solidFill>
                          <a:latin typeface="Times New Roman"/>
                          <a:ea typeface="宋体"/>
                          <a:cs typeface="宋体"/>
                        </a:rPr>
                        <a:t>建卡贫困户</a:t>
                      </a:r>
                      <a:r>
                        <a:rPr lang="zh-CN" sz="1100" kern="0">
                          <a:solidFill>
                            <a:srgbClr val="000000"/>
                          </a:solidFill>
                          <a:latin typeface="Times New Roman"/>
                          <a:ea typeface="宋体"/>
                          <a:cs typeface="宋体"/>
                        </a:rPr>
                        <a:t>，重点救助对象，低收入救助对象。</a:t>
                      </a:r>
                      <a:endParaRPr lang="zh-CN" sz="1100" kern="100">
                        <a:latin typeface="Times New Roman"/>
                        <a:ea typeface="宋体"/>
                        <a:cs typeface="Times New Roman"/>
                      </a:endParaRPr>
                    </a:p>
                  </a:txBody>
                  <a:tcPr marL="37854" marR="378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200"/>
                        </a:lnSpc>
                        <a:spcAft>
                          <a:spcPts val="0"/>
                        </a:spcAft>
                      </a:pPr>
                      <a:r>
                        <a:rPr lang="zh-CN" sz="1100" kern="0" dirty="0">
                          <a:solidFill>
                            <a:srgbClr val="000000"/>
                          </a:solidFill>
                          <a:latin typeface="Times New Roman"/>
                          <a:ea typeface="宋体"/>
                          <a:cs typeface="宋体"/>
                        </a:rPr>
                        <a:t>全部</a:t>
                      </a:r>
                      <a:endParaRPr lang="zh-CN" sz="1100" kern="100" dirty="0">
                        <a:latin typeface="Times New Roman"/>
                        <a:ea typeface="宋体"/>
                        <a:cs typeface="Times New Roman"/>
                      </a:endParaRPr>
                    </a:p>
                  </a:txBody>
                  <a:tcPr marL="37854" marR="378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200"/>
                        </a:lnSpc>
                        <a:spcAft>
                          <a:spcPts val="0"/>
                        </a:spcAft>
                      </a:pPr>
                      <a:r>
                        <a:rPr lang="zh-CN" sz="1100" kern="0" dirty="0">
                          <a:solidFill>
                            <a:srgbClr val="000000"/>
                          </a:solidFill>
                          <a:latin typeface="Times New Roman"/>
                          <a:ea typeface="宋体"/>
                          <a:cs typeface="宋体"/>
                        </a:rPr>
                        <a:t>一档</a:t>
                      </a:r>
                      <a:r>
                        <a:rPr lang="en-US" sz="1100" kern="0" dirty="0">
                          <a:solidFill>
                            <a:srgbClr val="000000"/>
                          </a:solidFill>
                          <a:latin typeface="Times New Roman"/>
                          <a:ea typeface="宋体"/>
                          <a:cs typeface="宋体"/>
                        </a:rPr>
                        <a:t>8</a:t>
                      </a:r>
                      <a:r>
                        <a:rPr lang="zh-CN" sz="1100" kern="0" dirty="0">
                          <a:solidFill>
                            <a:srgbClr val="000000"/>
                          </a:solidFill>
                          <a:latin typeface="Times New Roman"/>
                          <a:ea typeface="宋体"/>
                          <a:cs typeface="宋体"/>
                        </a:rPr>
                        <a:t>万元、二档</a:t>
                      </a:r>
                      <a:r>
                        <a:rPr lang="en-US" sz="1100" kern="0" dirty="0">
                          <a:solidFill>
                            <a:srgbClr val="000000"/>
                          </a:solidFill>
                          <a:latin typeface="Times New Roman"/>
                          <a:ea typeface="宋体"/>
                          <a:cs typeface="宋体"/>
                        </a:rPr>
                        <a:t>12</a:t>
                      </a:r>
                      <a:r>
                        <a:rPr lang="zh-CN" sz="1100" kern="0" dirty="0">
                          <a:solidFill>
                            <a:srgbClr val="000000"/>
                          </a:solidFill>
                          <a:latin typeface="Times New Roman"/>
                          <a:ea typeface="宋体"/>
                          <a:cs typeface="宋体"/>
                        </a:rPr>
                        <a:t>万元</a:t>
                      </a:r>
                      <a:endParaRPr lang="zh-CN" sz="1100" kern="100" dirty="0">
                        <a:latin typeface="Times New Roman"/>
                        <a:ea typeface="宋体"/>
                        <a:cs typeface="Times New Roman"/>
                      </a:endParaRPr>
                    </a:p>
                  </a:txBody>
                  <a:tcPr marL="37854" marR="378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l">
                        <a:lnSpc>
                          <a:spcPts val="1200"/>
                        </a:lnSpc>
                        <a:spcAft>
                          <a:spcPts val="0"/>
                        </a:spcAft>
                      </a:pPr>
                      <a:r>
                        <a:rPr lang="zh-CN" sz="1100" kern="0">
                          <a:solidFill>
                            <a:srgbClr val="000000"/>
                          </a:solidFill>
                          <a:latin typeface="Times New Roman"/>
                          <a:ea typeface="宋体"/>
                          <a:cs typeface="宋体"/>
                        </a:rPr>
                        <a:t>医疗机构垫付，医保部门结算</a:t>
                      </a:r>
                      <a:endParaRPr lang="zh-CN" sz="1100" kern="100">
                        <a:latin typeface="Times New Roman"/>
                        <a:ea typeface="宋体"/>
                        <a:cs typeface="Times New Roman"/>
                      </a:endParaRPr>
                    </a:p>
                  </a:txBody>
                  <a:tcPr marL="37854" marR="378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3562">
                <a:tc>
                  <a:txBody>
                    <a:bodyPr/>
                    <a:lstStyle/>
                    <a:p>
                      <a:pPr algn="l">
                        <a:lnSpc>
                          <a:spcPts val="1200"/>
                        </a:lnSpc>
                        <a:spcAft>
                          <a:spcPts val="0"/>
                        </a:spcAft>
                      </a:pPr>
                      <a:r>
                        <a:rPr lang="en-US" sz="1100" kern="0" dirty="0">
                          <a:latin typeface="宋体"/>
                          <a:ea typeface="宋体"/>
                          <a:cs typeface="宋体"/>
                        </a:rPr>
                        <a:t>2.</a:t>
                      </a:r>
                      <a:r>
                        <a:rPr lang="zh-CN" sz="1100" kern="0" dirty="0">
                          <a:latin typeface="Times New Roman"/>
                          <a:ea typeface="宋体"/>
                          <a:cs typeface="宋体"/>
                        </a:rPr>
                        <a:t>居民大病</a:t>
                      </a:r>
                      <a:r>
                        <a:rPr lang="zh-CN" sz="1100" kern="0" dirty="0" smtClean="0">
                          <a:latin typeface="Times New Roman"/>
                          <a:ea typeface="宋体"/>
                          <a:cs typeface="宋体"/>
                        </a:rPr>
                        <a:t>保险</a:t>
                      </a:r>
                      <a:endParaRPr lang="zh-CN" sz="1100" kern="100" dirty="0">
                        <a:latin typeface="Times New Roman"/>
                        <a:ea typeface="宋体"/>
                        <a:cs typeface="Times New Roman"/>
                      </a:endParaRPr>
                    </a:p>
                  </a:txBody>
                  <a:tcPr marL="37854" marR="378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200"/>
                        </a:lnSpc>
                        <a:spcAft>
                          <a:spcPts val="0"/>
                        </a:spcAft>
                      </a:pPr>
                      <a:r>
                        <a:rPr lang="zh-CN" sz="1100" u="sng" kern="0">
                          <a:latin typeface="Times New Roman"/>
                          <a:ea typeface="宋体"/>
                          <a:cs typeface="宋体"/>
                        </a:rPr>
                        <a:t>建卡贫困户</a:t>
                      </a:r>
                      <a:r>
                        <a:rPr lang="zh-CN" sz="1100" kern="0">
                          <a:latin typeface="Times New Roman"/>
                          <a:ea typeface="宋体"/>
                          <a:cs typeface="宋体"/>
                        </a:rPr>
                        <a:t>，重点救助对象，低收入救助对象。</a:t>
                      </a:r>
                      <a:endParaRPr lang="zh-CN" sz="1100" kern="100">
                        <a:latin typeface="Times New Roman"/>
                        <a:ea typeface="宋体"/>
                        <a:cs typeface="Times New Roman"/>
                      </a:endParaRPr>
                    </a:p>
                  </a:txBody>
                  <a:tcPr marL="37854" marR="378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200"/>
                        </a:lnSpc>
                        <a:spcAft>
                          <a:spcPts val="0"/>
                        </a:spcAft>
                      </a:pPr>
                      <a:r>
                        <a:rPr lang="zh-CN" sz="1100" kern="0">
                          <a:latin typeface="Times New Roman"/>
                          <a:ea typeface="宋体"/>
                          <a:cs typeface="宋体"/>
                        </a:rPr>
                        <a:t>全部</a:t>
                      </a:r>
                      <a:endParaRPr lang="zh-CN" sz="1100" kern="100">
                        <a:latin typeface="Times New Roman"/>
                        <a:ea typeface="宋体"/>
                        <a:cs typeface="Times New Roman"/>
                      </a:endParaRPr>
                    </a:p>
                  </a:txBody>
                  <a:tcPr marL="37854" marR="378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200"/>
                        </a:lnSpc>
                        <a:spcAft>
                          <a:spcPts val="0"/>
                        </a:spcAft>
                      </a:pPr>
                      <a:r>
                        <a:rPr lang="zh-CN" sz="1100" kern="0" dirty="0">
                          <a:latin typeface="Times New Roman"/>
                          <a:ea typeface="宋体"/>
                          <a:cs typeface="宋体"/>
                        </a:rPr>
                        <a:t>起付线至</a:t>
                      </a:r>
                      <a:r>
                        <a:rPr lang="en-US" sz="1100" kern="0" dirty="0">
                          <a:latin typeface="Times New Roman"/>
                          <a:ea typeface="宋体"/>
                          <a:cs typeface="宋体"/>
                        </a:rPr>
                        <a:t>20</a:t>
                      </a:r>
                      <a:r>
                        <a:rPr lang="zh-CN" sz="1100" kern="0" dirty="0">
                          <a:latin typeface="Times New Roman"/>
                          <a:ea typeface="宋体"/>
                          <a:cs typeface="宋体"/>
                        </a:rPr>
                        <a:t>万元区间费用报销</a:t>
                      </a:r>
                      <a:r>
                        <a:rPr lang="en-US" sz="1100" kern="0" dirty="0">
                          <a:latin typeface="Times New Roman"/>
                          <a:ea typeface="宋体"/>
                          <a:cs typeface="宋体"/>
                        </a:rPr>
                        <a:t>50%</a:t>
                      </a:r>
                      <a:r>
                        <a:rPr lang="zh-CN" sz="1100" kern="0" dirty="0">
                          <a:latin typeface="Times New Roman"/>
                          <a:ea typeface="宋体"/>
                          <a:cs typeface="宋体"/>
                        </a:rPr>
                        <a:t>，</a:t>
                      </a:r>
                      <a:r>
                        <a:rPr lang="en-US" sz="1100" kern="0" dirty="0">
                          <a:latin typeface="Times New Roman"/>
                          <a:ea typeface="宋体"/>
                          <a:cs typeface="宋体"/>
                        </a:rPr>
                        <a:t>20</a:t>
                      </a:r>
                      <a:r>
                        <a:rPr lang="zh-CN" sz="1100" kern="0" dirty="0">
                          <a:latin typeface="Times New Roman"/>
                          <a:ea typeface="宋体"/>
                          <a:cs typeface="宋体"/>
                        </a:rPr>
                        <a:t>万元以上区间费用报销</a:t>
                      </a:r>
                      <a:r>
                        <a:rPr lang="en-US" sz="1100" kern="0" dirty="0">
                          <a:latin typeface="Times New Roman"/>
                          <a:ea typeface="宋体"/>
                          <a:cs typeface="宋体"/>
                        </a:rPr>
                        <a:t>60%</a:t>
                      </a:r>
                      <a:r>
                        <a:rPr lang="zh-CN" sz="1100" kern="0" dirty="0">
                          <a:latin typeface="Times New Roman"/>
                          <a:ea typeface="宋体"/>
                          <a:cs typeface="宋体"/>
                        </a:rPr>
                        <a:t>，报销限额</a:t>
                      </a:r>
                      <a:r>
                        <a:rPr lang="en-US" sz="1100" kern="0" dirty="0">
                          <a:latin typeface="Times New Roman"/>
                          <a:ea typeface="宋体"/>
                          <a:cs typeface="宋体"/>
                        </a:rPr>
                        <a:t>20</a:t>
                      </a:r>
                      <a:r>
                        <a:rPr lang="zh-CN" sz="1100" kern="0" dirty="0">
                          <a:latin typeface="Times New Roman"/>
                          <a:ea typeface="宋体"/>
                          <a:cs typeface="宋体"/>
                        </a:rPr>
                        <a:t>万元</a:t>
                      </a:r>
                      <a:r>
                        <a:rPr lang="en-US" sz="1100" kern="0" dirty="0">
                          <a:latin typeface="Times New Roman"/>
                          <a:ea typeface="宋体"/>
                          <a:cs typeface="宋体"/>
                        </a:rPr>
                        <a:t>/</a:t>
                      </a:r>
                      <a:r>
                        <a:rPr lang="zh-CN" sz="1100" kern="0" dirty="0">
                          <a:latin typeface="Times New Roman"/>
                          <a:ea typeface="宋体"/>
                          <a:cs typeface="宋体"/>
                        </a:rPr>
                        <a:t>年。</a:t>
                      </a:r>
                      <a:endParaRPr lang="zh-CN" sz="1100" kern="100" dirty="0">
                        <a:latin typeface="Times New Roman"/>
                        <a:ea typeface="宋体"/>
                        <a:cs typeface="Times New Roman"/>
                      </a:endParaRPr>
                    </a:p>
                  </a:txBody>
                  <a:tcPr marL="37854" marR="378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zh-CN" altLang="en-US"/>
                    </a:p>
                  </a:txBody>
                  <a:tcPr/>
                </a:tc>
              </a:tr>
              <a:tr h="422082">
                <a:tc>
                  <a:txBody>
                    <a:bodyPr/>
                    <a:lstStyle/>
                    <a:p>
                      <a:pPr algn="l">
                        <a:lnSpc>
                          <a:spcPts val="1200"/>
                        </a:lnSpc>
                        <a:spcAft>
                          <a:spcPts val="0"/>
                        </a:spcAft>
                      </a:pPr>
                      <a:r>
                        <a:rPr lang="en-US" sz="1100" kern="0" dirty="0">
                          <a:latin typeface="宋体"/>
                          <a:ea typeface="宋体"/>
                          <a:cs typeface="宋体"/>
                        </a:rPr>
                        <a:t>3.</a:t>
                      </a:r>
                      <a:r>
                        <a:rPr lang="zh-CN" sz="1100" kern="0" dirty="0">
                          <a:latin typeface="Times New Roman"/>
                          <a:ea typeface="宋体"/>
                          <a:cs typeface="宋体"/>
                        </a:rPr>
                        <a:t>大病补充商业保险（精准脱贫保）</a:t>
                      </a:r>
                      <a:endParaRPr lang="zh-CN" sz="1100" kern="100" dirty="0">
                        <a:latin typeface="Times New Roman"/>
                        <a:ea typeface="宋体"/>
                        <a:cs typeface="Times New Roman"/>
                      </a:endParaRPr>
                    </a:p>
                  </a:txBody>
                  <a:tcPr marL="37854" marR="378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200"/>
                        </a:lnSpc>
                        <a:spcAft>
                          <a:spcPts val="0"/>
                        </a:spcAft>
                      </a:pPr>
                      <a:r>
                        <a:rPr lang="zh-CN" sz="1100" u="sng" kern="0">
                          <a:latin typeface="Times New Roman"/>
                          <a:ea typeface="宋体"/>
                          <a:cs typeface="宋体"/>
                        </a:rPr>
                        <a:t>建卡贫困户</a:t>
                      </a:r>
                      <a:endParaRPr lang="zh-CN" sz="1100" kern="100">
                        <a:latin typeface="Times New Roman"/>
                        <a:ea typeface="宋体"/>
                        <a:cs typeface="Times New Roman"/>
                      </a:endParaRPr>
                    </a:p>
                  </a:txBody>
                  <a:tcPr marL="37854" marR="378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200"/>
                        </a:lnSpc>
                        <a:spcAft>
                          <a:spcPts val="0"/>
                        </a:spcAft>
                      </a:pPr>
                      <a:r>
                        <a:rPr lang="zh-CN" sz="1100" kern="0">
                          <a:latin typeface="Times New Roman"/>
                          <a:ea typeface="宋体"/>
                          <a:cs typeface="宋体"/>
                        </a:rPr>
                        <a:t>全部</a:t>
                      </a:r>
                      <a:endParaRPr lang="zh-CN" sz="1100" kern="100">
                        <a:latin typeface="Times New Roman"/>
                        <a:ea typeface="宋体"/>
                        <a:cs typeface="Times New Roman"/>
                      </a:endParaRPr>
                    </a:p>
                  </a:txBody>
                  <a:tcPr marL="37854" marR="378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200"/>
                        </a:lnSpc>
                        <a:spcAft>
                          <a:spcPts val="0"/>
                        </a:spcAft>
                      </a:pPr>
                      <a:r>
                        <a:rPr lang="en-US" sz="1100" kern="0">
                          <a:latin typeface="宋体"/>
                          <a:ea typeface="宋体"/>
                          <a:cs typeface="宋体"/>
                        </a:rPr>
                        <a:t>50</a:t>
                      </a:r>
                      <a:r>
                        <a:rPr lang="zh-CN" sz="1100" kern="0">
                          <a:latin typeface="Times New Roman"/>
                          <a:ea typeface="宋体"/>
                          <a:cs typeface="宋体"/>
                        </a:rPr>
                        <a:t>万元</a:t>
                      </a:r>
                      <a:endParaRPr lang="zh-CN" sz="1100" kern="100">
                        <a:latin typeface="Times New Roman"/>
                        <a:ea typeface="宋体"/>
                        <a:cs typeface="Times New Roman"/>
                      </a:endParaRPr>
                    </a:p>
                  </a:txBody>
                  <a:tcPr marL="37854" marR="378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200"/>
                        </a:lnSpc>
                        <a:spcAft>
                          <a:spcPts val="0"/>
                        </a:spcAft>
                      </a:pPr>
                      <a:r>
                        <a:rPr lang="zh-CN" sz="1100" kern="0">
                          <a:solidFill>
                            <a:srgbClr val="000000"/>
                          </a:solidFill>
                          <a:latin typeface="Times New Roman"/>
                          <a:ea typeface="宋体"/>
                          <a:cs typeface="宋体"/>
                        </a:rPr>
                        <a:t>医疗机构垫付，精准脱贫保结算</a:t>
                      </a:r>
                      <a:endParaRPr lang="zh-CN" sz="1100" kern="100">
                        <a:latin typeface="Times New Roman"/>
                        <a:ea typeface="宋体"/>
                        <a:cs typeface="Times New Roman"/>
                      </a:endParaRPr>
                    </a:p>
                  </a:txBody>
                  <a:tcPr marL="37854" marR="378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4890">
                <a:tc rowSpan="2">
                  <a:txBody>
                    <a:bodyPr/>
                    <a:lstStyle/>
                    <a:p>
                      <a:pPr algn="l">
                        <a:lnSpc>
                          <a:spcPts val="1200"/>
                        </a:lnSpc>
                        <a:spcAft>
                          <a:spcPts val="0"/>
                        </a:spcAft>
                      </a:pPr>
                      <a:r>
                        <a:rPr lang="en-US" sz="1100" kern="0" dirty="0">
                          <a:latin typeface="宋体"/>
                          <a:ea typeface="宋体"/>
                          <a:cs typeface="宋体"/>
                        </a:rPr>
                        <a:t>4.</a:t>
                      </a:r>
                      <a:r>
                        <a:rPr lang="en-US" sz="1100" kern="0" dirty="0">
                          <a:solidFill>
                            <a:srgbClr val="000000"/>
                          </a:solidFill>
                          <a:latin typeface="宋体"/>
                          <a:ea typeface="宋体"/>
                          <a:cs typeface="宋体"/>
                        </a:rPr>
                        <a:t> </a:t>
                      </a:r>
                      <a:r>
                        <a:rPr lang="zh-CN" sz="1100" kern="0" dirty="0">
                          <a:solidFill>
                            <a:srgbClr val="000000"/>
                          </a:solidFill>
                          <a:latin typeface="Times New Roman"/>
                          <a:ea typeface="宋体"/>
                          <a:cs typeface="宋体"/>
                        </a:rPr>
                        <a:t>民政医疗</a:t>
                      </a:r>
                      <a:r>
                        <a:rPr lang="zh-CN" sz="1100" kern="0" dirty="0" smtClean="0">
                          <a:solidFill>
                            <a:srgbClr val="000000"/>
                          </a:solidFill>
                          <a:latin typeface="Times New Roman"/>
                          <a:ea typeface="宋体"/>
                          <a:cs typeface="宋体"/>
                        </a:rPr>
                        <a:t>救助</a:t>
                      </a:r>
                      <a:endParaRPr lang="zh-CN" sz="1100" kern="100" dirty="0">
                        <a:latin typeface="Times New Roman"/>
                        <a:ea typeface="宋体"/>
                        <a:cs typeface="Times New Roman"/>
                      </a:endParaRPr>
                    </a:p>
                  </a:txBody>
                  <a:tcPr marL="37854" marR="378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l">
                        <a:lnSpc>
                          <a:spcPts val="1200"/>
                        </a:lnSpc>
                        <a:spcAft>
                          <a:spcPts val="0"/>
                        </a:spcAft>
                      </a:pPr>
                      <a:r>
                        <a:rPr lang="zh-CN" sz="1100" kern="0">
                          <a:latin typeface="Times New Roman"/>
                          <a:ea typeface="宋体"/>
                          <a:cs typeface="宋体"/>
                        </a:rPr>
                        <a:t>重点救助对象，低收入救助对象，</a:t>
                      </a:r>
                      <a:r>
                        <a:rPr lang="zh-CN" sz="1100" u="sng" kern="0">
                          <a:latin typeface="Times New Roman"/>
                          <a:ea typeface="宋体"/>
                          <a:cs typeface="宋体"/>
                        </a:rPr>
                        <a:t>因病致贫家庭重病患者</a:t>
                      </a:r>
                      <a:r>
                        <a:rPr lang="zh-CN" sz="1100" kern="0">
                          <a:latin typeface="Times New Roman"/>
                          <a:ea typeface="宋体"/>
                          <a:cs typeface="宋体"/>
                        </a:rPr>
                        <a:t>。</a:t>
                      </a:r>
                      <a:endParaRPr lang="zh-CN" sz="1100" kern="100">
                        <a:latin typeface="Times New Roman"/>
                        <a:ea typeface="宋体"/>
                        <a:cs typeface="Times New Roman"/>
                      </a:endParaRPr>
                    </a:p>
                  </a:txBody>
                  <a:tcPr marL="37854" marR="378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200"/>
                        </a:lnSpc>
                        <a:spcAft>
                          <a:spcPts val="0"/>
                        </a:spcAft>
                      </a:pPr>
                      <a:r>
                        <a:rPr lang="zh-CN" sz="1100" kern="0">
                          <a:latin typeface="Times New Roman"/>
                          <a:ea typeface="宋体"/>
                          <a:cs typeface="宋体"/>
                        </a:rPr>
                        <a:t>普通疾病</a:t>
                      </a:r>
                      <a:endParaRPr lang="zh-CN" sz="1100" kern="100">
                        <a:latin typeface="Times New Roman"/>
                        <a:ea typeface="宋体"/>
                        <a:cs typeface="Times New Roman"/>
                      </a:endParaRPr>
                    </a:p>
                  </a:txBody>
                  <a:tcPr marL="37854" marR="378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200"/>
                        </a:lnSpc>
                        <a:spcAft>
                          <a:spcPts val="0"/>
                        </a:spcAft>
                      </a:pPr>
                      <a:r>
                        <a:rPr lang="en-US" sz="1100" kern="0">
                          <a:latin typeface="宋体"/>
                          <a:ea typeface="宋体"/>
                          <a:cs typeface="宋体"/>
                        </a:rPr>
                        <a:t>6000</a:t>
                      </a:r>
                      <a:r>
                        <a:rPr lang="zh-CN" sz="1100" kern="0">
                          <a:latin typeface="Times New Roman"/>
                          <a:ea typeface="宋体"/>
                          <a:cs typeface="宋体"/>
                        </a:rPr>
                        <a:t>元</a:t>
                      </a:r>
                      <a:endParaRPr lang="zh-CN" sz="1100" kern="100">
                        <a:latin typeface="Times New Roman"/>
                        <a:ea typeface="宋体"/>
                        <a:cs typeface="Times New Roman"/>
                      </a:endParaRPr>
                    </a:p>
                  </a:txBody>
                  <a:tcPr marL="37854" marR="378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l">
                        <a:lnSpc>
                          <a:spcPts val="1200"/>
                        </a:lnSpc>
                        <a:spcAft>
                          <a:spcPts val="0"/>
                        </a:spcAft>
                      </a:pPr>
                      <a:r>
                        <a:rPr lang="zh-CN" sz="1100" kern="0">
                          <a:solidFill>
                            <a:srgbClr val="000000"/>
                          </a:solidFill>
                          <a:latin typeface="Times New Roman"/>
                          <a:ea typeface="宋体"/>
                          <a:cs typeface="宋体"/>
                        </a:rPr>
                        <a:t>医疗机构垫付，医保部门结算</a:t>
                      </a:r>
                      <a:endParaRPr lang="zh-CN" sz="1100" kern="100">
                        <a:latin typeface="Times New Roman"/>
                        <a:ea typeface="宋体"/>
                        <a:cs typeface="Times New Roman"/>
                      </a:endParaRPr>
                    </a:p>
                  </a:txBody>
                  <a:tcPr marL="37854" marR="378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7192">
                <a:tc vMerge="1">
                  <a:txBody>
                    <a:bodyPr/>
                    <a:lstStyle/>
                    <a:p>
                      <a:endParaRPr lang="zh-CN" altLang="en-US"/>
                    </a:p>
                  </a:txBody>
                  <a:tcPr/>
                </a:tc>
                <a:tc vMerge="1">
                  <a:txBody>
                    <a:bodyPr/>
                    <a:lstStyle/>
                    <a:p>
                      <a:endParaRPr lang="zh-CN" altLang="en-US"/>
                    </a:p>
                  </a:txBody>
                  <a:tcPr/>
                </a:tc>
                <a:tc>
                  <a:txBody>
                    <a:bodyPr/>
                    <a:lstStyle/>
                    <a:p>
                      <a:pPr algn="l">
                        <a:lnSpc>
                          <a:spcPts val="1200"/>
                        </a:lnSpc>
                        <a:spcAft>
                          <a:spcPts val="0"/>
                        </a:spcAft>
                      </a:pPr>
                      <a:r>
                        <a:rPr lang="zh-CN" sz="1100" kern="0">
                          <a:latin typeface="Times New Roman"/>
                          <a:ea typeface="宋体"/>
                          <a:cs typeface="宋体"/>
                        </a:rPr>
                        <a:t>重大疾病</a:t>
                      </a:r>
                      <a:endParaRPr lang="zh-CN" sz="1100" kern="100">
                        <a:latin typeface="Times New Roman"/>
                        <a:ea typeface="宋体"/>
                        <a:cs typeface="Times New Roman"/>
                      </a:endParaRPr>
                    </a:p>
                  </a:txBody>
                  <a:tcPr marL="37854" marR="378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200"/>
                        </a:lnSpc>
                        <a:spcAft>
                          <a:spcPts val="0"/>
                        </a:spcAft>
                      </a:pPr>
                      <a:r>
                        <a:rPr lang="en-US" sz="1100" kern="0">
                          <a:latin typeface="宋体"/>
                          <a:ea typeface="宋体"/>
                          <a:cs typeface="宋体"/>
                        </a:rPr>
                        <a:t>10</a:t>
                      </a:r>
                      <a:r>
                        <a:rPr lang="zh-CN" sz="1100" kern="0">
                          <a:latin typeface="Times New Roman"/>
                          <a:ea typeface="宋体"/>
                          <a:cs typeface="宋体"/>
                        </a:rPr>
                        <a:t>万元</a:t>
                      </a:r>
                      <a:endParaRPr lang="zh-CN" sz="1100" kern="100">
                        <a:latin typeface="Times New Roman"/>
                        <a:ea typeface="宋体"/>
                        <a:cs typeface="Times New Roman"/>
                      </a:endParaRPr>
                    </a:p>
                  </a:txBody>
                  <a:tcPr marL="37854" marR="378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zh-CN" altLang="en-US"/>
                    </a:p>
                  </a:txBody>
                  <a:tcPr/>
                </a:tc>
              </a:tr>
              <a:tr h="409225">
                <a:tc>
                  <a:txBody>
                    <a:bodyPr/>
                    <a:lstStyle/>
                    <a:p>
                      <a:pPr algn="l">
                        <a:lnSpc>
                          <a:spcPts val="1200"/>
                        </a:lnSpc>
                        <a:spcAft>
                          <a:spcPts val="0"/>
                        </a:spcAft>
                      </a:pPr>
                      <a:r>
                        <a:rPr lang="en-US" sz="1100" kern="0" dirty="0">
                          <a:latin typeface="宋体"/>
                          <a:ea typeface="宋体"/>
                          <a:cs typeface="宋体"/>
                        </a:rPr>
                        <a:t>5.</a:t>
                      </a:r>
                      <a:r>
                        <a:rPr lang="zh-CN" sz="1100" kern="0" dirty="0">
                          <a:latin typeface="Times New Roman"/>
                          <a:ea typeface="宋体"/>
                          <a:cs typeface="宋体"/>
                        </a:rPr>
                        <a:t>健康扶贫医疗基金</a:t>
                      </a:r>
                      <a:r>
                        <a:rPr lang="zh-CN" sz="1100" kern="0" dirty="0" smtClean="0">
                          <a:latin typeface="Times New Roman"/>
                          <a:ea typeface="宋体"/>
                          <a:cs typeface="宋体"/>
                        </a:rPr>
                        <a:t>救助</a:t>
                      </a:r>
                      <a:endParaRPr lang="zh-CN" sz="1100" kern="100" dirty="0">
                        <a:latin typeface="Times New Roman"/>
                        <a:ea typeface="宋体"/>
                        <a:cs typeface="Times New Roman"/>
                      </a:endParaRPr>
                    </a:p>
                  </a:txBody>
                  <a:tcPr marL="37854" marR="378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200"/>
                        </a:lnSpc>
                        <a:spcAft>
                          <a:spcPts val="0"/>
                        </a:spcAft>
                      </a:pPr>
                      <a:r>
                        <a:rPr lang="zh-CN" sz="1100" u="sng" kern="0">
                          <a:latin typeface="Times New Roman"/>
                          <a:ea typeface="宋体"/>
                          <a:cs typeface="宋体"/>
                        </a:rPr>
                        <a:t>建卡贫困户</a:t>
                      </a:r>
                      <a:endParaRPr lang="zh-CN" sz="1100" kern="100">
                        <a:latin typeface="Times New Roman"/>
                        <a:ea typeface="宋体"/>
                        <a:cs typeface="Times New Roman"/>
                      </a:endParaRPr>
                    </a:p>
                  </a:txBody>
                  <a:tcPr marL="37854" marR="378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200"/>
                        </a:lnSpc>
                        <a:spcAft>
                          <a:spcPts val="0"/>
                        </a:spcAft>
                      </a:pPr>
                      <a:r>
                        <a:rPr lang="zh-CN" sz="1100" kern="0">
                          <a:latin typeface="Times New Roman"/>
                          <a:ea typeface="宋体"/>
                          <a:cs typeface="宋体"/>
                        </a:rPr>
                        <a:t>全部</a:t>
                      </a:r>
                      <a:endParaRPr lang="zh-CN" sz="1100" kern="100">
                        <a:latin typeface="Times New Roman"/>
                        <a:ea typeface="宋体"/>
                        <a:cs typeface="Times New Roman"/>
                      </a:endParaRPr>
                    </a:p>
                  </a:txBody>
                  <a:tcPr marL="37854" marR="378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200"/>
                        </a:lnSpc>
                        <a:spcAft>
                          <a:spcPts val="0"/>
                        </a:spcAft>
                      </a:pPr>
                      <a:r>
                        <a:rPr lang="en-US" sz="1100" kern="0">
                          <a:latin typeface="宋体"/>
                          <a:ea typeface="宋体"/>
                          <a:cs typeface="宋体"/>
                        </a:rPr>
                        <a:t>20</a:t>
                      </a:r>
                      <a:r>
                        <a:rPr lang="zh-CN" sz="1100" kern="0">
                          <a:latin typeface="Times New Roman"/>
                          <a:ea typeface="宋体"/>
                          <a:cs typeface="宋体"/>
                        </a:rPr>
                        <a:t>万元（医保目录内）</a:t>
                      </a:r>
                      <a:endParaRPr lang="zh-CN" sz="1100" kern="100">
                        <a:latin typeface="Times New Roman"/>
                        <a:ea typeface="宋体"/>
                        <a:cs typeface="Times New Roman"/>
                      </a:endParaRPr>
                    </a:p>
                  </a:txBody>
                  <a:tcPr marL="37854" marR="378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l">
                        <a:lnSpc>
                          <a:spcPts val="1200"/>
                        </a:lnSpc>
                        <a:spcAft>
                          <a:spcPts val="0"/>
                        </a:spcAft>
                      </a:pPr>
                      <a:r>
                        <a:rPr lang="zh-CN" sz="1100" kern="0" dirty="0">
                          <a:solidFill>
                            <a:srgbClr val="000000"/>
                          </a:solidFill>
                          <a:latin typeface="Times New Roman"/>
                          <a:ea typeface="宋体"/>
                          <a:cs typeface="宋体"/>
                        </a:rPr>
                        <a:t>医疗机构垫付，卫生健康委</a:t>
                      </a:r>
                      <a:r>
                        <a:rPr lang="zh-CN" sz="1100" kern="0" dirty="0" smtClean="0">
                          <a:solidFill>
                            <a:srgbClr val="000000"/>
                          </a:solidFill>
                          <a:latin typeface="Times New Roman"/>
                          <a:ea typeface="宋体"/>
                          <a:cs typeface="宋体"/>
                        </a:rPr>
                        <a:t>结算</a:t>
                      </a:r>
                      <a:endParaRPr lang="zh-CN" sz="1100" kern="100" dirty="0">
                        <a:latin typeface="Times New Roman"/>
                        <a:ea typeface="宋体"/>
                        <a:cs typeface="Times New Roman"/>
                      </a:endParaRPr>
                    </a:p>
                  </a:txBody>
                  <a:tcPr marL="37854" marR="378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9225">
                <a:tc>
                  <a:txBody>
                    <a:bodyPr/>
                    <a:lstStyle/>
                    <a:p>
                      <a:pPr algn="l">
                        <a:lnSpc>
                          <a:spcPts val="1200"/>
                        </a:lnSpc>
                        <a:spcAft>
                          <a:spcPts val="0"/>
                        </a:spcAft>
                      </a:pPr>
                      <a:r>
                        <a:rPr lang="en-US" sz="1100" kern="0" dirty="0">
                          <a:latin typeface="宋体"/>
                          <a:ea typeface="宋体"/>
                          <a:cs typeface="宋体"/>
                        </a:rPr>
                        <a:t>6.</a:t>
                      </a:r>
                      <a:r>
                        <a:rPr lang="zh-CN" sz="1100" kern="0" dirty="0">
                          <a:latin typeface="Times New Roman"/>
                          <a:ea typeface="宋体"/>
                          <a:cs typeface="宋体"/>
                        </a:rPr>
                        <a:t>扶贫济困医疗基金</a:t>
                      </a:r>
                      <a:r>
                        <a:rPr lang="zh-CN" sz="1100" kern="0" dirty="0" smtClean="0">
                          <a:latin typeface="Times New Roman"/>
                          <a:ea typeface="宋体"/>
                          <a:cs typeface="宋体"/>
                        </a:rPr>
                        <a:t>救助</a:t>
                      </a:r>
                      <a:endParaRPr lang="zh-CN" sz="1100" kern="100" dirty="0">
                        <a:latin typeface="Times New Roman"/>
                        <a:ea typeface="宋体"/>
                        <a:cs typeface="Times New Roman"/>
                      </a:endParaRPr>
                    </a:p>
                  </a:txBody>
                  <a:tcPr marL="37854" marR="378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200"/>
                        </a:lnSpc>
                        <a:spcAft>
                          <a:spcPts val="0"/>
                        </a:spcAft>
                      </a:pPr>
                      <a:r>
                        <a:rPr lang="zh-CN" sz="1100" u="sng" kern="0">
                          <a:latin typeface="Times New Roman"/>
                          <a:ea typeface="宋体"/>
                          <a:cs typeface="宋体"/>
                        </a:rPr>
                        <a:t>建卡贫困户</a:t>
                      </a:r>
                      <a:r>
                        <a:rPr lang="zh-CN" sz="1100" kern="0">
                          <a:latin typeface="Times New Roman"/>
                          <a:ea typeface="宋体"/>
                          <a:cs typeface="宋体"/>
                        </a:rPr>
                        <a:t>，重点救助对象，低收入救助对象。</a:t>
                      </a:r>
                      <a:endParaRPr lang="zh-CN" sz="1100" kern="100">
                        <a:latin typeface="Times New Roman"/>
                        <a:ea typeface="宋体"/>
                        <a:cs typeface="Times New Roman"/>
                      </a:endParaRPr>
                    </a:p>
                  </a:txBody>
                  <a:tcPr marL="37854" marR="378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200"/>
                        </a:lnSpc>
                        <a:spcAft>
                          <a:spcPts val="0"/>
                        </a:spcAft>
                      </a:pPr>
                      <a:r>
                        <a:rPr lang="zh-CN" sz="1100" kern="0">
                          <a:latin typeface="Times New Roman"/>
                          <a:ea typeface="宋体"/>
                          <a:cs typeface="宋体"/>
                        </a:rPr>
                        <a:t>全部</a:t>
                      </a:r>
                      <a:endParaRPr lang="zh-CN" sz="1100" kern="100">
                        <a:latin typeface="Times New Roman"/>
                        <a:ea typeface="宋体"/>
                        <a:cs typeface="Times New Roman"/>
                      </a:endParaRPr>
                    </a:p>
                  </a:txBody>
                  <a:tcPr marL="37854" marR="378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200"/>
                        </a:lnSpc>
                        <a:spcAft>
                          <a:spcPts val="0"/>
                        </a:spcAft>
                      </a:pPr>
                      <a:r>
                        <a:rPr lang="en-US" sz="1100" kern="0">
                          <a:latin typeface="宋体"/>
                          <a:ea typeface="宋体"/>
                          <a:cs typeface="宋体"/>
                        </a:rPr>
                        <a:t>5</a:t>
                      </a:r>
                      <a:r>
                        <a:rPr lang="zh-CN" sz="1100" kern="0">
                          <a:latin typeface="Times New Roman"/>
                          <a:ea typeface="宋体"/>
                          <a:cs typeface="宋体"/>
                        </a:rPr>
                        <a:t>万元（医保目录外）</a:t>
                      </a:r>
                      <a:endParaRPr lang="zh-CN" sz="1100" kern="100">
                        <a:latin typeface="Times New Roman"/>
                        <a:ea typeface="宋体"/>
                        <a:cs typeface="Times New Roman"/>
                      </a:endParaRPr>
                    </a:p>
                  </a:txBody>
                  <a:tcPr marL="37854" marR="378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zh-CN" altLang="en-US"/>
                    </a:p>
                  </a:txBody>
                  <a:tcPr/>
                </a:tc>
              </a:tr>
              <a:tr h="633562">
                <a:tc>
                  <a:txBody>
                    <a:bodyPr/>
                    <a:lstStyle/>
                    <a:p>
                      <a:pPr algn="l">
                        <a:lnSpc>
                          <a:spcPts val="1200"/>
                        </a:lnSpc>
                        <a:spcAft>
                          <a:spcPts val="0"/>
                        </a:spcAft>
                      </a:pPr>
                      <a:r>
                        <a:rPr lang="en-US" sz="1100" kern="0" dirty="0">
                          <a:latin typeface="宋体"/>
                          <a:ea typeface="宋体"/>
                          <a:cs typeface="宋体"/>
                        </a:rPr>
                        <a:t>7.</a:t>
                      </a:r>
                      <a:r>
                        <a:rPr lang="zh-CN" sz="1100" kern="0" dirty="0">
                          <a:latin typeface="Times New Roman"/>
                          <a:ea typeface="宋体"/>
                          <a:cs typeface="宋体"/>
                        </a:rPr>
                        <a:t>健康扶贫补充</a:t>
                      </a:r>
                      <a:r>
                        <a:rPr lang="zh-CN" sz="1100" kern="0" dirty="0" smtClean="0">
                          <a:latin typeface="Times New Roman"/>
                          <a:ea typeface="宋体"/>
                          <a:cs typeface="宋体"/>
                        </a:rPr>
                        <a:t>救助</a:t>
                      </a:r>
                      <a:endParaRPr lang="zh-CN" sz="1100" kern="100" dirty="0">
                        <a:latin typeface="Times New Roman"/>
                        <a:ea typeface="宋体"/>
                        <a:cs typeface="Times New Roman"/>
                      </a:endParaRPr>
                    </a:p>
                  </a:txBody>
                  <a:tcPr marL="37854" marR="378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200"/>
                        </a:lnSpc>
                        <a:spcAft>
                          <a:spcPts val="0"/>
                        </a:spcAft>
                      </a:pPr>
                      <a:r>
                        <a:rPr lang="zh-CN" sz="1100" u="sng" kern="0">
                          <a:latin typeface="Times New Roman"/>
                          <a:ea typeface="宋体"/>
                          <a:cs typeface="宋体"/>
                        </a:rPr>
                        <a:t>建卡贫困户</a:t>
                      </a:r>
                      <a:endParaRPr lang="zh-CN" sz="1100" kern="100">
                        <a:latin typeface="Times New Roman"/>
                        <a:ea typeface="宋体"/>
                        <a:cs typeface="Times New Roman"/>
                      </a:endParaRPr>
                    </a:p>
                  </a:txBody>
                  <a:tcPr marL="37854" marR="378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200"/>
                        </a:lnSpc>
                        <a:spcAft>
                          <a:spcPts val="0"/>
                        </a:spcAft>
                      </a:pPr>
                      <a:r>
                        <a:rPr lang="zh-CN" sz="1100" kern="0" dirty="0">
                          <a:latin typeface="Times New Roman"/>
                          <a:ea typeface="宋体"/>
                          <a:cs typeface="宋体"/>
                        </a:rPr>
                        <a:t>全部</a:t>
                      </a:r>
                      <a:endParaRPr lang="zh-CN" sz="1100" kern="100" dirty="0">
                        <a:latin typeface="Times New Roman"/>
                        <a:ea typeface="宋体"/>
                        <a:cs typeface="Times New Roman"/>
                      </a:endParaRPr>
                    </a:p>
                  </a:txBody>
                  <a:tcPr marL="37854" marR="378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200"/>
                        </a:lnSpc>
                        <a:spcAft>
                          <a:spcPts val="0"/>
                        </a:spcAft>
                      </a:pPr>
                      <a:r>
                        <a:rPr lang="zh-CN" sz="1100" kern="0" dirty="0">
                          <a:solidFill>
                            <a:srgbClr val="000000"/>
                          </a:solidFill>
                          <a:latin typeface="Times New Roman"/>
                          <a:ea typeface="宋体"/>
                          <a:cs typeface="宋体"/>
                        </a:rPr>
                        <a:t>在乡镇卫生院合规费用自付</a:t>
                      </a:r>
                      <a:r>
                        <a:rPr lang="en-US" sz="1100" kern="0" dirty="0">
                          <a:solidFill>
                            <a:srgbClr val="000000"/>
                          </a:solidFill>
                          <a:latin typeface="Times New Roman"/>
                          <a:ea typeface="宋体"/>
                          <a:cs typeface="宋体"/>
                        </a:rPr>
                        <a:t>5%</a:t>
                      </a:r>
                      <a:r>
                        <a:rPr lang="zh-CN" sz="1100" kern="0" dirty="0">
                          <a:solidFill>
                            <a:srgbClr val="000000"/>
                          </a:solidFill>
                          <a:latin typeface="Times New Roman"/>
                          <a:ea typeface="宋体"/>
                          <a:cs typeface="宋体"/>
                        </a:rPr>
                        <a:t>，转诊二级以上医院合规费用自付</a:t>
                      </a:r>
                      <a:r>
                        <a:rPr lang="en-US" sz="1100" kern="0" dirty="0">
                          <a:solidFill>
                            <a:srgbClr val="000000"/>
                          </a:solidFill>
                          <a:latin typeface="Times New Roman"/>
                          <a:ea typeface="宋体"/>
                          <a:cs typeface="宋体"/>
                        </a:rPr>
                        <a:t>10%</a:t>
                      </a:r>
                      <a:r>
                        <a:rPr lang="zh-CN" sz="1100" kern="0" dirty="0">
                          <a:solidFill>
                            <a:srgbClr val="000000"/>
                          </a:solidFill>
                          <a:latin typeface="Times New Roman"/>
                          <a:ea typeface="宋体"/>
                          <a:cs typeface="宋体"/>
                        </a:rPr>
                        <a:t>。限额</a:t>
                      </a:r>
                      <a:r>
                        <a:rPr lang="en-US" sz="1100" kern="0" dirty="0">
                          <a:solidFill>
                            <a:srgbClr val="000000"/>
                          </a:solidFill>
                          <a:latin typeface="Times New Roman"/>
                          <a:ea typeface="宋体"/>
                          <a:cs typeface="宋体"/>
                        </a:rPr>
                        <a:t>20</a:t>
                      </a:r>
                      <a:r>
                        <a:rPr lang="zh-CN" sz="1100" kern="0" dirty="0">
                          <a:solidFill>
                            <a:srgbClr val="000000"/>
                          </a:solidFill>
                          <a:latin typeface="Times New Roman"/>
                          <a:ea typeface="宋体"/>
                          <a:cs typeface="宋体"/>
                        </a:rPr>
                        <a:t>万元</a:t>
                      </a:r>
                      <a:endParaRPr lang="zh-CN" sz="1100" kern="100" dirty="0">
                        <a:latin typeface="Times New Roman"/>
                        <a:ea typeface="宋体"/>
                        <a:cs typeface="Times New Roman"/>
                      </a:endParaRPr>
                    </a:p>
                  </a:txBody>
                  <a:tcPr marL="37854" marR="378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zh-CN" altLang="en-US"/>
                    </a:p>
                  </a:txBody>
                  <a:tcPr/>
                </a:tc>
              </a:tr>
            </a:tbl>
          </a:graphicData>
        </a:graphic>
      </p:graphicFrame>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36000" fill="hold" nodeType="withEffect">
                                  <p:stCondLst>
                                    <p:cond delay="75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685874" y="612988"/>
            <a:ext cx="2673687" cy="450000"/>
            <a:chOff x="4204034" y="3640668"/>
            <a:chExt cx="2673687" cy="450000"/>
          </a:xfrm>
        </p:grpSpPr>
        <p:grpSp>
          <p:nvGrpSpPr>
            <p:cNvPr id="3" name="组合 54"/>
            <p:cNvGrpSpPr>
              <a:grpSpLocks noChangeAspect="1"/>
            </p:cNvGrpSpPr>
            <p:nvPr/>
          </p:nvGrpSpPr>
          <p:grpSpPr>
            <a:xfrm>
              <a:off x="4204034" y="3640668"/>
              <a:ext cx="2673687" cy="450000"/>
              <a:chOff x="3557398" y="1298032"/>
              <a:chExt cx="2341758" cy="394134"/>
            </a:xfrm>
          </p:grpSpPr>
          <p:sp>
            <p:nvSpPr>
              <p:cNvPr id="6" name="任意多边形 5"/>
              <p:cNvSpPr/>
              <p:nvPr/>
            </p:nvSpPr>
            <p:spPr>
              <a:xfrm flipH="1">
                <a:off x="4036409" y="1298033"/>
                <a:ext cx="1862747" cy="394133"/>
              </a:xfrm>
              <a:custGeom>
                <a:avLst/>
                <a:gdLst>
                  <a:gd name="connsiteX0" fmla="*/ 0 w 1957893"/>
                  <a:gd name="connsiteY0" fmla="*/ 554018 h 1108038"/>
                  <a:gd name="connsiteX1" fmla="*/ 0 w 1957893"/>
                  <a:gd name="connsiteY1" fmla="*/ 554019 h 1108038"/>
                  <a:gd name="connsiteX2" fmla="*/ 0 w 1957893"/>
                  <a:gd name="connsiteY2" fmla="*/ 554019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1256 w 1957893"/>
                  <a:gd name="connsiteY7" fmla="*/ 665672 h 1108038"/>
                  <a:gd name="connsiteX8" fmla="*/ 0 w 1957893"/>
                  <a:gd name="connsiteY8" fmla="*/ 554019 h 1108038"/>
                  <a:gd name="connsiteX9" fmla="*/ 11256 w 1957893"/>
                  <a:gd name="connsiteY9" fmla="*/ 442365 h 1108038"/>
                  <a:gd name="connsiteX10" fmla="*/ 554019 w 1957893"/>
                  <a:gd name="connsiteY10"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1256 w 1957893"/>
                  <a:gd name="connsiteY8" fmla="*/ 665672 h 1108038"/>
                  <a:gd name="connsiteX9" fmla="*/ 0 w 1957893"/>
                  <a:gd name="connsiteY9" fmla="*/ 554019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1256 w 1957893"/>
                  <a:gd name="connsiteY8" fmla="*/ 665672 h 1108038"/>
                  <a:gd name="connsiteX9" fmla="*/ 141417 w 1957893"/>
                  <a:gd name="connsiteY9" fmla="*/ 554021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80957 w 1957893"/>
                  <a:gd name="connsiteY10" fmla="*/ 428182 h 1108038"/>
                  <a:gd name="connsiteX11" fmla="*/ 554019 w 1957893"/>
                  <a:gd name="connsiteY11" fmla="*/ 0 h 1108038"/>
                  <a:gd name="connsiteX0" fmla="*/ 175358 w 1957893"/>
                  <a:gd name="connsiteY0" fmla="*/ 483112 h 1108038"/>
                  <a:gd name="connsiteX1" fmla="*/ 0 w 1957893"/>
                  <a:gd name="connsiteY1" fmla="*/ 554019 h 1108038"/>
                  <a:gd name="connsiteX2" fmla="*/ 0 w 1957893"/>
                  <a:gd name="connsiteY2" fmla="*/ 554019 h 1108038"/>
                  <a:gd name="connsiteX3" fmla="*/ 175358 w 1957893"/>
                  <a:gd name="connsiteY3" fmla="*/ 483112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80957 w 1957893"/>
                  <a:gd name="connsiteY10" fmla="*/ 428182 h 1108038"/>
                  <a:gd name="connsiteX11" fmla="*/ 554019 w 1957893"/>
                  <a:gd name="connsiteY11" fmla="*/ 0 h 1108038"/>
                  <a:gd name="connsiteX0" fmla="*/ 175358 w 1957893"/>
                  <a:gd name="connsiteY0" fmla="*/ 483112 h 1108038"/>
                  <a:gd name="connsiteX1" fmla="*/ 0 w 1957893"/>
                  <a:gd name="connsiteY1" fmla="*/ 554019 h 1108038"/>
                  <a:gd name="connsiteX2" fmla="*/ 175358 w 1957893"/>
                  <a:gd name="connsiteY2" fmla="*/ 483112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52673 w 1957893"/>
                  <a:gd name="connsiteY7" fmla="*/ 679852 h 1108038"/>
                  <a:gd name="connsiteX8" fmla="*/ 141417 w 1957893"/>
                  <a:gd name="connsiteY8" fmla="*/ 554021 h 1108038"/>
                  <a:gd name="connsiteX9" fmla="*/ 180957 w 1957893"/>
                  <a:gd name="connsiteY9" fmla="*/ 428182 h 1108038"/>
                  <a:gd name="connsiteX10" fmla="*/ 554019 w 1957893"/>
                  <a:gd name="connsiteY10" fmla="*/ 0 h 1108038"/>
                  <a:gd name="connsiteX0" fmla="*/ 412602 w 1816476"/>
                  <a:gd name="connsiteY0" fmla="*/ 0 h 1108038"/>
                  <a:gd name="connsiteX1" fmla="*/ 1816476 w 1816476"/>
                  <a:gd name="connsiteY1" fmla="*/ 0 h 1108038"/>
                  <a:gd name="connsiteX2" fmla="*/ 1816476 w 1816476"/>
                  <a:gd name="connsiteY2" fmla="*/ 1108038 h 1108038"/>
                  <a:gd name="connsiteX3" fmla="*/ 412602 w 1816476"/>
                  <a:gd name="connsiteY3" fmla="*/ 1108037 h 1108038"/>
                  <a:gd name="connsiteX4" fmla="*/ 11256 w 1816476"/>
                  <a:gd name="connsiteY4" fmla="*/ 679852 h 1108038"/>
                  <a:gd name="connsiteX5" fmla="*/ 0 w 1816476"/>
                  <a:gd name="connsiteY5" fmla="*/ 554021 h 1108038"/>
                  <a:gd name="connsiteX6" fmla="*/ 39540 w 1816476"/>
                  <a:gd name="connsiteY6" fmla="*/ 428182 h 1108038"/>
                  <a:gd name="connsiteX7" fmla="*/ 412602 w 1816476"/>
                  <a:gd name="connsiteY7" fmla="*/ 0 h 1108038"/>
                  <a:gd name="connsiteX0" fmla="*/ 412602 w 1816476"/>
                  <a:gd name="connsiteY0" fmla="*/ 0 h 1108038"/>
                  <a:gd name="connsiteX1" fmla="*/ 1816476 w 1816476"/>
                  <a:gd name="connsiteY1" fmla="*/ 0 h 1108038"/>
                  <a:gd name="connsiteX2" fmla="*/ 1816476 w 1816476"/>
                  <a:gd name="connsiteY2" fmla="*/ 1108038 h 1108038"/>
                  <a:gd name="connsiteX3" fmla="*/ 412602 w 1816476"/>
                  <a:gd name="connsiteY3" fmla="*/ 1108037 h 1108038"/>
                  <a:gd name="connsiteX4" fmla="*/ 11256 w 1816476"/>
                  <a:gd name="connsiteY4" fmla="*/ 679852 h 1108038"/>
                  <a:gd name="connsiteX5" fmla="*/ 0 w 1816476"/>
                  <a:gd name="connsiteY5" fmla="*/ 554021 h 1108038"/>
                  <a:gd name="connsiteX6" fmla="*/ 412602 w 1816476"/>
                  <a:gd name="connsiteY6" fmla="*/ 0 h 1108038"/>
                  <a:gd name="connsiteX0" fmla="*/ 401346 w 1805220"/>
                  <a:gd name="connsiteY0" fmla="*/ 0 h 1108038"/>
                  <a:gd name="connsiteX1" fmla="*/ 1805220 w 1805220"/>
                  <a:gd name="connsiteY1" fmla="*/ 0 h 1108038"/>
                  <a:gd name="connsiteX2" fmla="*/ 1805220 w 1805220"/>
                  <a:gd name="connsiteY2" fmla="*/ 1108038 h 1108038"/>
                  <a:gd name="connsiteX3" fmla="*/ 401346 w 1805220"/>
                  <a:gd name="connsiteY3" fmla="*/ 1108037 h 1108038"/>
                  <a:gd name="connsiteX4" fmla="*/ 0 w 1805220"/>
                  <a:gd name="connsiteY4" fmla="*/ 679852 h 1108038"/>
                  <a:gd name="connsiteX5" fmla="*/ 401346 w 1805220"/>
                  <a:gd name="connsiteY5" fmla="*/ 0 h 1108038"/>
                  <a:gd name="connsiteX0" fmla="*/ 175484 w 1579358"/>
                  <a:gd name="connsiteY0" fmla="*/ 0 h 1108038"/>
                  <a:gd name="connsiteX1" fmla="*/ 1579358 w 1579358"/>
                  <a:gd name="connsiteY1" fmla="*/ 0 h 1108038"/>
                  <a:gd name="connsiteX2" fmla="*/ 1579358 w 1579358"/>
                  <a:gd name="connsiteY2" fmla="*/ 1108038 h 1108038"/>
                  <a:gd name="connsiteX3" fmla="*/ 175484 w 1579358"/>
                  <a:gd name="connsiteY3" fmla="*/ 1108037 h 1108038"/>
                  <a:gd name="connsiteX4" fmla="*/ 175484 w 1579358"/>
                  <a:gd name="connsiteY4" fmla="*/ 0 h 1108038"/>
                  <a:gd name="connsiteX0" fmla="*/ 169378 w 1573252"/>
                  <a:gd name="connsiteY0" fmla="*/ 0 h 1108038"/>
                  <a:gd name="connsiteX1" fmla="*/ 1573252 w 1573252"/>
                  <a:gd name="connsiteY1" fmla="*/ 0 h 1108038"/>
                  <a:gd name="connsiteX2" fmla="*/ 1573252 w 1573252"/>
                  <a:gd name="connsiteY2" fmla="*/ 1108038 h 1108038"/>
                  <a:gd name="connsiteX3" fmla="*/ 169378 w 1573252"/>
                  <a:gd name="connsiteY3" fmla="*/ 1108037 h 1108038"/>
                  <a:gd name="connsiteX4" fmla="*/ 169378 w 1573252"/>
                  <a:gd name="connsiteY4" fmla="*/ 0 h 1108038"/>
                  <a:gd name="connsiteX0" fmla="*/ 157058 w 1560932"/>
                  <a:gd name="connsiteY0" fmla="*/ 0 h 1108038"/>
                  <a:gd name="connsiteX1" fmla="*/ 1560932 w 1560932"/>
                  <a:gd name="connsiteY1" fmla="*/ 0 h 1108038"/>
                  <a:gd name="connsiteX2" fmla="*/ 1560932 w 1560932"/>
                  <a:gd name="connsiteY2" fmla="*/ 1108038 h 1108038"/>
                  <a:gd name="connsiteX3" fmla="*/ 157058 w 1560932"/>
                  <a:gd name="connsiteY3" fmla="*/ 1108037 h 1108038"/>
                  <a:gd name="connsiteX4" fmla="*/ 157058 w 1560932"/>
                  <a:gd name="connsiteY4" fmla="*/ 0 h 1108038"/>
                  <a:gd name="connsiteX0" fmla="*/ 144739 w 1548613"/>
                  <a:gd name="connsiteY0" fmla="*/ 0 h 1108038"/>
                  <a:gd name="connsiteX1" fmla="*/ 1548613 w 1548613"/>
                  <a:gd name="connsiteY1" fmla="*/ 0 h 1108038"/>
                  <a:gd name="connsiteX2" fmla="*/ 1548613 w 1548613"/>
                  <a:gd name="connsiteY2" fmla="*/ 1108038 h 1108038"/>
                  <a:gd name="connsiteX3" fmla="*/ 144739 w 1548613"/>
                  <a:gd name="connsiteY3" fmla="*/ 1108037 h 1108038"/>
                  <a:gd name="connsiteX4" fmla="*/ 144739 w 1548613"/>
                  <a:gd name="connsiteY4" fmla="*/ 0 h 1108038"/>
                  <a:gd name="connsiteX0" fmla="*/ 133627 w 1537501"/>
                  <a:gd name="connsiteY0" fmla="*/ 0 h 1108038"/>
                  <a:gd name="connsiteX1" fmla="*/ 1537501 w 1537501"/>
                  <a:gd name="connsiteY1" fmla="*/ 0 h 1108038"/>
                  <a:gd name="connsiteX2" fmla="*/ 1537501 w 1537501"/>
                  <a:gd name="connsiteY2" fmla="*/ 1108038 h 1108038"/>
                  <a:gd name="connsiteX3" fmla="*/ 133627 w 1537501"/>
                  <a:gd name="connsiteY3" fmla="*/ 1108037 h 1108038"/>
                  <a:gd name="connsiteX4" fmla="*/ 133627 w 1537501"/>
                  <a:gd name="connsiteY4" fmla="*/ 0 h 1108038"/>
                  <a:gd name="connsiteX0" fmla="*/ 114338 w 1518212"/>
                  <a:gd name="connsiteY0" fmla="*/ 0 h 1108038"/>
                  <a:gd name="connsiteX1" fmla="*/ 1518212 w 1518212"/>
                  <a:gd name="connsiteY1" fmla="*/ 0 h 1108038"/>
                  <a:gd name="connsiteX2" fmla="*/ 1518212 w 1518212"/>
                  <a:gd name="connsiteY2" fmla="*/ 1108038 h 1108038"/>
                  <a:gd name="connsiteX3" fmla="*/ 114338 w 1518212"/>
                  <a:gd name="connsiteY3" fmla="*/ 1108037 h 1108038"/>
                  <a:gd name="connsiteX4" fmla="*/ 114338 w 1518212"/>
                  <a:gd name="connsiteY4" fmla="*/ 0 h 1108038"/>
                  <a:gd name="connsiteX0" fmla="*/ 126267 w 1530141"/>
                  <a:gd name="connsiteY0" fmla="*/ 0 h 1108038"/>
                  <a:gd name="connsiteX1" fmla="*/ 1530141 w 1530141"/>
                  <a:gd name="connsiteY1" fmla="*/ 0 h 1108038"/>
                  <a:gd name="connsiteX2" fmla="*/ 1530141 w 1530141"/>
                  <a:gd name="connsiteY2" fmla="*/ 1108038 h 1108038"/>
                  <a:gd name="connsiteX3" fmla="*/ 126267 w 1530141"/>
                  <a:gd name="connsiteY3" fmla="*/ 1108037 h 1108038"/>
                  <a:gd name="connsiteX4" fmla="*/ 126267 w 1530141"/>
                  <a:gd name="connsiteY4" fmla="*/ 0 h 1108038"/>
                  <a:gd name="connsiteX0" fmla="*/ 124271 w 1528145"/>
                  <a:gd name="connsiteY0" fmla="*/ 0 h 1108038"/>
                  <a:gd name="connsiteX1" fmla="*/ 1528145 w 1528145"/>
                  <a:gd name="connsiteY1" fmla="*/ 0 h 1108038"/>
                  <a:gd name="connsiteX2" fmla="*/ 1528145 w 1528145"/>
                  <a:gd name="connsiteY2" fmla="*/ 1108038 h 1108038"/>
                  <a:gd name="connsiteX3" fmla="*/ 124271 w 1528145"/>
                  <a:gd name="connsiteY3" fmla="*/ 1108037 h 1108038"/>
                  <a:gd name="connsiteX4" fmla="*/ 124271 w 1528145"/>
                  <a:gd name="connsiteY4" fmla="*/ 0 h 1108038"/>
                  <a:gd name="connsiteX0" fmla="*/ 121820 w 1525694"/>
                  <a:gd name="connsiteY0" fmla="*/ 0 h 1108038"/>
                  <a:gd name="connsiteX1" fmla="*/ 1525694 w 1525694"/>
                  <a:gd name="connsiteY1" fmla="*/ 0 h 1108038"/>
                  <a:gd name="connsiteX2" fmla="*/ 1525694 w 1525694"/>
                  <a:gd name="connsiteY2" fmla="*/ 1108038 h 1108038"/>
                  <a:gd name="connsiteX3" fmla="*/ 121820 w 1525694"/>
                  <a:gd name="connsiteY3" fmla="*/ 1108037 h 1108038"/>
                  <a:gd name="connsiteX4" fmla="*/ 121820 w 1525694"/>
                  <a:gd name="connsiteY4" fmla="*/ 0 h 1108038"/>
                  <a:gd name="connsiteX0" fmla="*/ 122631 w 1526505"/>
                  <a:gd name="connsiteY0" fmla="*/ 0 h 1108038"/>
                  <a:gd name="connsiteX1" fmla="*/ 1526505 w 1526505"/>
                  <a:gd name="connsiteY1" fmla="*/ 0 h 1108038"/>
                  <a:gd name="connsiteX2" fmla="*/ 1526505 w 1526505"/>
                  <a:gd name="connsiteY2" fmla="*/ 1108038 h 1108038"/>
                  <a:gd name="connsiteX3" fmla="*/ 122631 w 1526505"/>
                  <a:gd name="connsiteY3" fmla="*/ 1108037 h 1108038"/>
                  <a:gd name="connsiteX4" fmla="*/ 122631 w 1526505"/>
                  <a:gd name="connsiteY4" fmla="*/ 0 h 1108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6505" h="1108038">
                    <a:moveTo>
                      <a:pt x="122631" y="0"/>
                    </a:moveTo>
                    <a:lnTo>
                      <a:pt x="1526505" y="0"/>
                    </a:lnTo>
                    <a:lnTo>
                      <a:pt x="1526505" y="1108038"/>
                    </a:lnTo>
                    <a:lnTo>
                      <a:pt x="122631" y="1108037"/>
                    </a:lnTo>
                    <a:cubicBezTo>
                      <a:pt x="-73587" y="920274"/>
                      <a:pt x="-4566" y="41633"/>
                      <a:pt x="122631" y="0"/>
                    </a:cubicBezTo>
                    <a:close/>
                  </a:path>
                </a:pathLst>
              </a:custGeom>
              <a:gradFill>
                <a:gsLst>
                  <a:gs pos="57000">
                    <a:schemeClr val="bg1">
                      <a:lumMod val="95000"/>
                    </a:schemeClr>
                  </a:gs>
                  <a:gs pos="0">
                    <a:schemeClr val="bg1">
                      <a:lumMod val="85000"/>
                    </a:schemeClr>
                  </a:gs>
                  <a:gs pos="100000">
                    <a:schemeClr val="bg1">
                      <a:lumMod val="59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p:cNvSpPr/>
              <p:nvPr/>
            </p:nvSpPr>
            <p:spPr>
              <a:xfrm rot="20059799" flipH="1">
                <a:off x="5693546" y="1336933"/>
                <a:ext cx="80208" cy="140787"/>
              </a:xfrm>
              <a:prstGeom prst="ellipse">
                <a:avLst/>
              </a:prstGeom>
              <a:solidFill>
                <a:schemeClr val="bg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任意多边形 7"/>
              <p:cNvSpPr/>
              <p:nvPr/>
            </p:nvSpPr>
            <p:spPr>
              <a:xfrm flipH="1">
                <a:off x="4036411" y="1384421"/>
                <a:ext cx="1071959" cy="68989"/>
              </a:xfrm>
              <a:custGeom>
                <a:avLst/>
                <a:gdLst>
                  <a:gd name="connsiteX0" fmla="*/ 83016 w 1029264"/>
                  <a:gd name="connsiteY0" fmla="*/ 0 h 166032"/>
                  <a:gd name="connsiteX1" fmla="*/ 1029264 w 1029264"/>
                  <a:gd name="connsiteY1" fmla="*/ 0 h 166032"/>
                  <a:gd name="connsiteX2" fmla="*/ 1029264 w 1029264"/>
                  <a:gd name="connsiteY2" fmla="*/ 166032 h 166032"/>
                  <a:gd name="connsiteX3" fmla="*/ 83016 w 1029264"/>
                  <a:gd name="connsiteY3" fmla="*/ 166032 h 166032"/>
                  <a:gd name="connsiteX4" fmla="*/ 0 w 1029264"/>
                  <a:gd name="connsiteY4" fmla="*/ 83016 h 166032"/>
                  <a:gd name="connsiteX5" fmla="*/ 83016 w 1029264"/>
                  <a:gd name="connsiteY5" fmla="*/ 0 h 166032"/>
                  <a:gd name="connsiteX0" fmla="*/ 52990 w 999238"/>
                  <a:gd name="connsiteY0" fmla="*/ 0 h 166032"/>
                  <a:gd name="connsiteX1" fmla="*/ 999238 w 999238"/>
                  <a:gd name="connsiteY1" fmla="*/ 0 h 166032"/>
                  <a:gd name="connsiteX2" fmla="*/ 999238 w 999238"/>
                  <a:gd name="connsiteY2" fmla="*/ 166032 h 166032"/>
                  <a:gd name="connsiteX3" fmla="*/ 52990 w 999238"/>
                  <a:gd name="connsiteY3" fmla="*/ 166032 h 166032"/>
                  <a:gd name="connsiteX4" fmla="*/ 0 w 999238"/>
                  <a:gd name="connsiteY4" fmla="*/ 83018 h 166032"/>
                  <a:gd name="connsiteX5" fmla="*/ 52990 w 999238"/>
                  <a:gd name="connsiteY5" fmla="*/ 0 h 166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99238" h="166032">
                    <a:moveTo>
                      <a:pt x="52990" y="0"/>
                    </a:moveTo>
                    <a:lnTo>
                      <a:pt x="999238" y="0"/>
                    </a:lnTo>
                    <a:lnTo>
                      <a:pt x="999238" y="166032"/>
                    </a:lnTo>
                    <a:lnTo>
                      <a:pt x="52990" y="166032"/>
                    </a:lnTo>
                    <a:cubicBezTo>
                      <a:pt x="7142" y="166032"/>
                      <a:pt x="0" y="128866"/>
                      <a:pt x="0" y="83018"/>
                    </a:cubicBezTo>
                    <a:cubicBezTo>
                      <a:pt x="0" y="37170"/>
                      <a:pt x="7142" y="0"/>
                      <a:pt x="52990" y="0"/>
                    </a:cubicBezTo>
                    <a:close/>
                  </a:path>
                </a:pathLst>
              </a:custGeom>
              <a:solidFill>
                <a:schemeClr val="bg1">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9" name="组合 58"/>
              <p:cNvGrpSpPr/>
              <p:nvPr/>
            </p:nvGrpSpPr>
            <p:grpSpPr>
              <a:xfrm flipH="1">
                <a:off x="3557398" y="1298032"/>
                <a:ext cx="479014" cy="394133"/>
                <a:chOff x="6024284" y="-1023823"/>
                <a:chExt cx="1839559" cy="948519"/>
              </a:xfrm>
            </p:grpSpPr>
            <p:sp>
              <p:nvSpPr>
                <p:cNvPr id="10" name="任意多边形 9"/>
                <p:cNvSpPr/>
                <p:nvPr/>
              </p:nvSpPr>
              <p:spPr>
                <a:xfrm flipH="1">
                  <a:off x="6024284" y="-1023823"/>
                  <a:ext cx="1839559" cy="948519"/>
                </a:xfrm>
                <a:custGeom>
                  <a:avLst/>
                  <a:gdLst>
                    <a:gd name="connsiteX0" fmla="*/ 0 w 1957893"/>
                    <a:gd name="connsiteY0" fmla="*/ 554018 h 1108038"/>
                    <a:gd name="connsiteX1" fmla="*/ 0 w 1957893"/>
                    <a:gd name="connsiteY1" fmla="*/ 554019 h 1108038"/>
                    <a:gd name="connsiteX2" fmla="*/ 0 w 1957893"/>
                    <a:gd name="connsiteY2" fmla="*/ 554019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1256 w 1957893"/>
                    <a:gd name="connsiteY7" fmla="*/ 665672 h 1108038"/>
                    <a:gd name="connsiteX8" fmla="*/ 0 w 1957893"/>
                    <a:gd name="connsiteY8" fmla="*/ 554019 h 1108038"/>
                    <a:gd name="connsiteX9" fmla="*/ 11256 w 1957893"/>
                    <a:gd name="connsiteY9" fmla="*/ 442365 h 1108038"/>
                    <a:gd name="connsiteX10" fmla="*/ 554019 w 1957893"/>
                    <a:gd name="connsiteY10" fmla="*/ 0 h 1108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57893" h="1108038">
                      <a:moveTo>
                        <a:pt x="0" y="554018"/>
                      </a:moveTo>
                      <a:lnTo>
                        <a:pt x="0" y="554019"/>
                      </a:lnTo>
                      <a:lnTo>
                        <a:pt x="0" y="554019"/>
                      </a:lnTo>
                      <a:close/>
                      <a:moveTo>
                        <a:pt x="554019" y="0"/>
                      </a:moveTo>
                      <a:lnTo>
                        <a:pt x="1957893" y="0"/>
                      </a:lnTo>
                      <a:lnTo>
                        <a:pt x="1957893" y="1108038"/>
                      </a:lnTo>
                      <a:lnTo>
                        <a:pt x="554019" y="1108037"/>
                      </a:lnTo>
                      <a:cubicBezTo>
                        <a:pt x="286290" y="1108037"/>
                        <a:pt x="62916" y="918129"/>
                        <a:pt x="11256" y="665672"/>
                      </a:cubicBezTo>
                      <a:lnTo>
                        <a:pt x="0" y="554019"/>
                      </a:lnTo>
                      <a:lnTo>
                        <a:pt x="11256" y="442365"/>
                      </a:lnTo>
                      <a:cubicBezTo>
                        <a:pt x="62916" y="189908"/>
                        <a:pt x="286290" y="0"/>
                        <a:pt x="554019" y="0"/>
                      </a:cubicBezTo>
                      <a:close/>
                    </a:path>
                  </a:pathLst>
                </a:custGeom>
                <a:gradFill>
                  <a:gsLst>
                    <a:gs pos="0">
                      <a:srgbClr val="70AC2E"/>
                    </a:gs>
                    <a:gs pos="100000">
                      <a:srgbClr val="206F36"/>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任意多边形 10"/>
                <p:cNvSpPr/>
                <p:nvPr/>
              </p:nvSpPr>
              <p:spPr>
                <a:xfrm flipH="1">
                  <a:off x="7381877" y="-1020722"/>
                  <a:ext cx="481966" cy="942317"/>
                </a:xfrm>
                <a:custGeom>
                  <a:avLst/>
                  <a:gdLst>
                    <a:gd name="connsiteX0" fmla="*/ 481966 w 481966"/>
                    <a:gd name="connsiteY0" fmla="*/ 0 h 942317"/>
                    <a:gd name="connsiteX1" fmla="*/ 428392 w 481966"/>
                    <a:gd name="connsiteY1" fmla="*/ 4306 h 942317"/>
                    <a:gd name="connsiteX2" fmla="*/ 10576 w 481966"/>
                    <a:gd name="connsiteY2" fmla="*/ 375579 h 942317"/>
                    <a:gd name="connsiteX3" fmla="*/ 0 w 481966"/>
                    <a:gd name="connsiteY3" fmla="*/ 471159 h 942317"/>
                    <a:gd name="connsiteX4" fmla="*/ 10576 w 481966"/>
                    <a:gd name="connsiteY4" fmla="*/ 566737 h 942317"/>
                    <a:gd name="connsiteX5" fmla="*/ 428392 w 481966"/>
                    <a:gd name="connsiteY5" fmla="*/ 938010 h 942317"/>
                    <a:gd name="connsiteX6" fmla="*/ 481966 w 481966"/>
                    <a:gd name="connsiteY6" fmla="*/ 942317 h 9423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966" h="942317">
                      <a:moveTo>
                        <a:pt x="481966" y="0"/>
                      </a:moveTo>
                      <a:lnTo>
                        <a:pt x="428392" y="4306"/>
                      </a:lnTo>
                      <a:cubicBezTo>
                        <a:pt x="219040" y="38378"/>
                        <a:pt x="53046" y="186481"/>
                        <a:pt x="10576" y="375579"/>
                      </a:cubicBezTo>
                      <a:lnTo>
                        <a:pt x="0" y="471159"/>
                      </a:lnTo>
                      <a:lnTo>
                        <a:pt x="10576" y="566737"/>
                      </a:lnTo>
                      <a:cubicBezTo>
                        <a:pt x="53046" y="755835"/>
                        <a:pt x="219040" y="903939"/>
                        <a:pt x="428392" y="938010"/>
                      </a:cubicBezTo>
                      <a:lnTo>
                        <a:pt x="481966" y="942317"/>
                      </a:lnTo>
                      <a:close/>
                    </a:path>
                  </a:pathLst>
                </a:custGeom>
                <a:gradFill>
                  <a:gsLst>
                    <a:gs pos="0">
                      <a:srgbClr val="7ABC32"/>
                    </a:gs>
                    <a:gs pos="100000">
                      <a:srgbClr val="6C9133"/>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椭圆 11"/>
                <p:cNvSpPr/>
                <p:nvPr/>
              </p:nvSpPr>
              <p:spPr>
                <a:xfrm rot="20059799" flipH="1">
                  <a:off x="7362325" y="-916479"/>
                  <a:ext cx="206915" cy="338819"/>
                </a:xfrm>
                <a:prstGeom prst="ellipse">
                  <a:avLst/>
                </a:prstGeom>
                <a:solidFill>
                  <a:schemeClr val="bg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任意多边形 12"/>
                <p:cNvSpPr/>
                <p:nvPr/>
              </p:nvSpPr>
              <p:spPr>
                <a:xfrm flipH="1">
                  <a:off x="6038459" y="-815921"/>
                  <a:ext cx="1029264" cy="166032"/>
                </a:xfrm>
                <a:custGeom>
                  <a:avLst/>
                  <a:gdLst>
                    <a:gd name="connsiteX0" fmla="*/ 83016 w 1029264"/>
                    <a:gd name="connsiteY0" fmla="*/ 0 h 166032"/>
                    <a:gd name="connsiteX1" fmla="*/ 1029264 w 1029264"/>
                    <a:gd name="connsiteY1" fmla="*/ 0 h 166032"/>
                    <a:gd name="connsiteX2" fmla="*/ 1029264 w 1029264"/>
                    <a:gd name="connsiteY2" fmla="*/ 166032 h 166032"/>
                    <a:gd name="connsiteX3" fmla="*/ 83016 w 1029264"/>
                    <a:gd name="connsiteY3" fmla="*/ 166032 h 166032"/>
                    <a:gd name="connsiteX4" fmla="*/ 0 w 1029264"/>
                    <a:gd name="connsiteY4" fmla="*/ 83016 h 166032"/>
                    <a:gd name="connsiteX5" fmla="*/ 83016 w 1029264"/>
                    <a:gd name="connsiteY5" fmla="*/ 0 h 166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29264" h="166032">
                      <a:moveTo>
                        <a:pt x="83016" y="0"/>
                      </a:moveTo>
                      <a:lnTo>
                        <a:pt x="1029264" y="0"/>
                      </a:lnTo>
                      <a:lnTo>
                        <a:pt x="1029264" y="166032"/>
                      </a:lnTo>
                      <a:lnTo>
                        <a:pt x="83016" y="166032"/>
                      </a:lnTo>
                      <a:cubicBezTo>
                        <a:pt x="37168" y="166032"/>
                        <a:pt x="0" y="128864"/>
                        <a:pt x="0" y="83016"/>
                      </a:cubicBezTo>
                      <a:cubicBezTo>
                        <a:pt x="0" y="37168"/>
                        <a:pt x="37168" y="0"/>
                        <a:pt x="83016" y="0"/>
                      </a:cubicBezTo>
                      <a:close/>
                    </a:path>
                  </a:pathLst>
                </a:custGeom>
                <a:solidFill>
                  <a:schemeClr val="bg1">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4" name="文本框 63"/>
            <p:cNvSpPr txBox="1"/>
            <p:nvPr/>
          </p:nvSpPr>
          <p:spPr>
            <a:xfrm>
              <a:off x="4283523" y="3673180"/>
              <a:ext cx="450764" cy="400110"/>
            </a:xfrm>
            <a:prstGeom prst="rect">
              <a:avLst/>
            </a:prstGeom>
            <a:noFill/>
          </p:spPr>
          <p:txBody>
            <a:bodyPr wrap="none" rtlCol="0">
              <a:spAutoFit/>
            </a:bodyPr>
            <a:lstStyle/>
            <a:p>
              <a:r>
                <a:rPr lang="en-US" altLang="zh-CN" sz="2000" dirty="0" smtClean="0">
                  <a:solidFill>
                    <a:schemeClr val="bg1"/>
                  </a:solidFill>
                  <a:cs typeface="+mn-ea"/>
                  <a:sym typeface="+mn-lt"/>
                </a:rPr>
                <a:t>04</a:t>
              </a:r>
              <a:endParaRPr lang="zh-CN" altLang="en-US" sz="2000" dirty="0">
                <a:solidFill>
                  <a:schemeClr val="bg1"/>
                </a:solidFill>
                <a:cs typeface="+mn-ea"/>
                <a:sym typeface="+mn-lt"/>
              </a:endParaRPr>
            </a:p>
          </p:txBody>
        </p:sp>
        <p:sp>
          <p:nvSpPr>
            <p:cNvPr id="5" name="文本框 64"/>
            <p:cNvSpPr txBox="1"/>
            <p:nvPr/>
          </p:nvSpPr>
          <p:spPr>
            <a:xfrm>
              <a:off x="4802928" y="3696390"/>
              <a:ext cx="1415772" cy="338554"/>
            </a:xfrm>
            <a:prstGeom prst="rect">
              <a:avLst/>
            </a:prstGeom>
            <a:noFill/>
          </p:spPr>
          <p:txBody>
            <a:bodyPr wrap="none" rtlCol="0">
              <a:spAutoFit/>
            </a:bodyPr>
            <a:lstStyle/>
            <a:p>
              <a:r>
                <a:rPr lang="zh-CN" altLang="en-US" sz="1600" dirty="0" smtClean="0">
                  <a:latin typeface="方正黑体_GBK" pitchFamily="65" charset="-122"/>
                  <a:ea typeface="方正黑体_GBK" pitchFamily="65" charset="-122"/>
                  <a:cs typeface="+mn-ea"/>
                  <a:sym typeface="+mn-lt"/>
                </a:rPr>
                <a:t>几点工作建议</a:t>
              </a:r>
              <a:endParaRPr lang="zh-CN" altLang="en-US" sz="1600" dirty="0">
                <a:latin typeface="方正黑体_GBK" pitchFamily="65" charset="-122"/>
                <a:ea typeface="方正黑体_GBK" pitchFamily="65" charset="-122"/>
                <a:cs typeface="+mn-ea"/>
                <a:sym typeface="+mn-lt"/>
              </a:endParaRPr>
            </a:p>
          </p:txBody>
        </p:sp>
      </p:grpSp>
      <p:sp>
        <p:nvSpPr>
          <p:cNvPr id="14" name="文本框 18"/>
          <p:cNvSpPr txBox="1"/>
          <p:nvPr/>
        </p:nvSpPr>
        <p:spPr>
          <a:xfrm>
            <a:off x="3159760" y="1381760"/>
            <a:ext cx="4947920" cy="2308324"/>
          </a:xfrm>
          <a:prstGeom prst="rect">
            <a:avLst/>
          </a:prstGeom>
          <a:noFill/>
        </p:spPr>
        <p:txBody>
          <a:bodyPr wrap="square" rtlCol="0">
            <a:spAutoFit/>
          </a:bodyPr>
          <a:lstStyle/>
          <a:p>
            <a:r>
              <a:rPr lang="zh-CN" altLang="en-US" sz="1600" dirty="0" smtClean="0">
                <a:latin typeface="方正黑体_GBK" pitchFamily="65" charset="-122"/>
                <a:ea typeface="方正黑体_GBK" pitchFamily="65" charset="-122"/>
              </a:rPr>
              <a:t>（</a:t>
            </a:r>
            <a:r>
              <a:rPr lang="en-US" altLang="zh-CN" sz="1600" dirty="0" smtClean="0">
                <a:latin typeface="方正黑体_GBK" pitchFamily="65" charset="-122"/>
                <a:ea typeface="方正黑体_GBK" pitchFamily="65" charset="-122"/>
              </a:rPr>
              <a:t>1</a:t>
            </a:r>
            <a:r>
              <a:rPr lang="zh-CN" altLang="en-US" sz="1600" dirty="0" smtClean="0">
                <a:latin typeface="方正黑体_GBK" pitchFamily="65" charset="-122"/>
                <a:ea typeface="方正黑体_GBK" pitchFamily="65" charset="-122"/>
              </a:rPr>
              <a:t>）</a:t>
            </a:r>
            <a:r>
              <a:rPr lang="zh-CN" altLang="zh-CN" sz="1600" dirty="0" smtClean="0">
                <a:latin typeface="方正黑体_GBK" pitchFamily="65" charset="-122"/>
                <a:ea typeface="方正黑体_GBK" pitchFamily="65" charset="-122"/>
              </a:rPr>
              <a:t>当好宣传员。</a:t>
            </a:r>
            <a:endParaRPr lang="en-US" altLang="zh-CN" sz="1600" dirty="0" smtClean="0">
              <a:latin typeface="方正黑体_GBK" pitchFamily="65" charset="-122"/>
              <a:ea typeface="方正黑体_GBK" pitchFamily="65" charset="-122"/>
            </a:endParaRPr>
          </a:p>
          <a:p>
            <a:r>
              <a:rPr lang="zh-CN" altLang="zh-CN" sz="1600" b="1" dirty="0" smtClean="0">
                <a:latin typeface="方正仿宋_GBK" pitchFamily="65" charset="-122"/>
                <a:ea typeface="方正仿宋_GBK" pitchFamily="65" charset="-122"/>
              </a:rPr>
              <a:t>一是宣传医疗保障政策。</a:t>
            </a:r>
            <a:r>
              <a:rPr lang="zh-CN" altLang="zh-CN" sz="1600" dirty="0" smtClean="0">
                <a:latin typeface="方正仿宋_GBK" pitchFamily="65" charset="-122"/>
                <a:ea typeface="方正仿宋_GBK" pitchFamily="65" charset="-122"/>
              </a:rPr>
              <a:t>向群众宣传医疗保障政策，可以用一句话“</a:t>
            </a:r>
            <a:r>
              <a:rPr lang="en-US" altLang="zh-CN" sz="1600" dirty="0" smtClean="0">
                <a:latin typeface="方正仿宋_GBK" pitchFamily="65" charset="-122"/>
                <a:ea typeface="方正仿宋_GBK" pitchFamily="65" charset="-122"/>
              </a:rPr>
              <a:t>05120</a:t>
            </a:r>
            <a:r>
              <a:rPr lang="zh-CN" altLang="zh-CN" sz="1600" dirty="0" smtClean="0">
                <a:latin typeface="方正仿宋_GBK" pitchFamily="65" charset="-122"/>
                <a:ea typeface="方正仿宋_GBK" pitchFamily="65" charset="-122"/>
              </a:rPr>
              <a:t>”概括。第一个</a:t>
            </a:r>
            <a:r>
              <a:rPr lang="en-US" altLang="zh-CN" sz="1600" dirty="0" smtClean="0">
                <a:latin typeface="方正仿宋_GBK" pitchFamily="65" charset="-122"/>
                <a:ea typeface="方正仿宋_GBK" pitchFamily="65" charset="-122"/>
              </a:rPr>
              <a:t>0</a:t>
            </a:r>
            <a:r>
              <a:rPr lang="zh-CN" altLang="zh-CN" sz="1600" dirty="0" smtClean="0">
                <a:latin typeface="方正仿宋_GBK" pitchFamily="65" charset="-122"/>
                <a:ea typeface="方正仿宋_GBK" pitchFamily="65" charset="-122"/>
              </a:rPr>
              <a:t>是指入院时零付费（不交预付金），</a:t>
            </a:r>
            <a:r>
              <a:rPr lang="en-US" altLang="zh-CN" sz="1600" dirty="0" smtClean="0">
                <a:latin typeface="方正仿宋_GBK" pitchFamily="65" charset="-122"/>
                <a:ea typeface="方正仿宋_GBK" pitchFamily="65" charset="-122"/>
              </a:rPr>
              <a:t>5</a:t>
            </a:r>
            <a:r>
              <a:rPr lang="zh-CN" altLang="zh-CN" sz="1600" dirty="0" smtClean="0">
                <a:latin typeface="方正仿宋_GBK" pitchFamily="65" charset="-122"/>
                <a:ea typeface="方正仿宋_GBK" pitchFamily="65" charset="-122"/>
              </a:rPr>
              <a:t>是指在乡镇卫生院住院</a:t>
            </a:r>
            <a:r>
              <a:rPr lang="zh-CN" altLang="en-US" sz="1600" dirty="0" smtClean="0">
                <a:latin typeface="方正仿宋_GBK" pitchFamily="65" charset="-122"/>
                <a:ea typeface="方正仿宋_GBK" pitchFamily="65" charset="-122"/>
              </a:rPr>
              <a:t>合规医疗费用</a:t>
            </a:r>
            <a:r>
              <a:rPr lang="zh-CN" altLang="zh-CN" sz="1600" dirty="0" smtClean="0">
                <a:latin typeface="方正仿宋_GBK" pitchFamily="65" charset="-122"/>
                <a:ea typeface="方正仿宋_GBK" pitchFamily="65" charset="-122"/>
              </a:rPr>
              <a:t>自付</a:t>
            </a:r>
            <a:r>
              <a:rPr lang="en-US" altLang="zh-CN" sz="1600" dirty="0" smtClean="0">
                <a:latin typeface="方正仿宋_GBK" pitchFamily="65" charset="-122"/>
                <a:ea typeface="方正仿宋_GBK" pitchFamily="65" charset="-122"/>
              </a:rPr>
              <a:t>5%</a:t>
            </a:r>
            <a:r>
              <a:rPr lang="zh-CN" altLang="zh-CN" sz="1600" dirty="0" smtClean="0">
                <a:latin typeface="方正仿宋_GBK" pitchFamily="65" charset="-122"/>
                <a:ea typeface="方正仿宋_GBK" pitchFamily="65" charset="-122"/>
              </a:rPr>
              <a:t>，</a:t>
            </a:r>
            <a:r>
              <a:rPr lang="en-US" altLang="zh-CN" sz="1600" dirty="0" smtClean="0">
                <a:latin typeface="方正仿宋_GBK" pitchFamily="65" charset="-122"/>
                <a:ea typeface="方正仿宋_GBK" pitchFamily="65" charset="-122"/>
              </a:rPr>
              <a:t>1</a:t>
            </a:r>
            <a:r>
              <a:rPr lang="zh-CN" altLang="zh-CN" sz="1600" dirty="0" smtClean="0">
                <a:latin typeface="方正仿宋_GBK" pitchFamily="65" charset="-122"/>
                <a:ea typeface="方正仿宋_GBK" pitchFamily="65" charset="-122"/>
              </a:rPr>
              <a:t>是指转诊至区级医院住院</a:t>
            </a:r>
            <a:r>
              <a:rPr lang="zh-CN" altLang="en-US" sz="1600" dirty="0" smtClean="0">
                <a:latin typeface="方正仿宋_GBK" pitchFamily="65" charset="-122"/>
                <a:ea typeface="方正仿宋_GBK" pitchFamily="65" charset="-122"/>
              </a:rPr>
              <a:t>合规医疗费用</a:t>
            </a:r>
            <a:r>
              <a:rPr lang="zh-CN" altLang="zh-CN" sz="1600" dirty="0" smtClean="0">
                <a:latin typeface="方正仿宋_GBK" pitchFamily="65" charset="-122"/>
                <a:ea typeface="方正仿宋_GBK" pitchFamily="65" charset="-122"/>
              </a:rPr>
              <a:t>自付</a:t>
            </a:r>
            <a:r>
              <a:rPr lang="en-US" altLang="zh-CN" sz="1600" dirty="0" smtClean="0">
                <a:latin typeface="方正仿宋_GBK" pitchFamily="65" charset="-122"/>
                <a:ea typeface="方正仿宋_GBK" pitchFamily="65" charset="-122"/>
              </a:rPr>
              <a:t>10%</a:t>
            </a:r>
            <a:r>
              <a:rPr lang="zh-CN" altLang="zh-CN" sz="1600" dirty="0" smtClean="0">
                <a:latin typeface="方正仿宋_GBK" pitchFamily="65" charset="-122"/>
                <a:ea typeface="方正仿宋_GBK" pitchFamily="65" charset="-122"/>
              </a:rPr>
              <a:t>，</a:t>
            </a:r>
            <a:r>
              <a:rPr lang="en-US" altLang="zh-CN" sz="1600" dirty="0" smtClean="0">
                <a:latin typeface="方正仿宋_GBK" pitchFamily="65" charset="-122"/>
                <a:ea typeface="方正仿宋_GBK" pitchFamily="65" charset="-122"/>
              </a:rPr>
              <a:t>2</a:t>
            </a:r>
            <a:r>
              <a:rPr lang="zh-CN" altLang="zh-CN" sz="1600" dirty="0" smtClean="0">
                <a:latin typeface="方正仿宋_GBK" pitchFamily="65" charset="-122"/>
                <a:ea typeface="方正仿宋_GBK" pitchFamily="65" charset="-122"/>
              </a:rPr>
              <a:t>是指</a:t>
            </a:r>
            <a:r>
              <a:rPr lang="zh-CN" altLang="en-US" sz="1600" dirty="0" smtClean="0">
                <a:latin typeface="方正仿宋_GBK" pitchFamily="65" charset="-122"/>
                <a:ea typeface="方正仿宋_GBK" pitchFamily="65" charset="-122"/>
              </a:rPr>
              <a:t>特病</a:t>
            </a:r>
            <a:r>
              <a:rPr lang="zh-CN" altLang="zh-CN" sz="1600" dirty="0" smtClean="0">
                <a:latin typeface="方正仿宋_GBK" pitchFamily="65" charset="-122"/>
                <a:ea typeface="方正仿宋_GBK" pitchFamily="65" charset="-122"/>
              </a:rPr>
              <a:t>门诊</a:t>
            </a:r>
            <a:r>
              <a:rPr lang="zh-CN" altLang="en-US" sz="1600" dirty="0" smtClean="0">
                <a:latin typeface="方正仿宋_GBK" pitchFamily="65" charset="-122"/>
                <a:ea typeface="方正仿宋_GBK" pitchFamily="65" charset="-122"/>
              </a:rPr>
              <a:t>合规医疗费用</a:t>
            </a:r>
            <a:r>
              <a:rPr lang="zh-CN" altLang="zh-CN" sz="1600" dirty="0" smtClean="0">
                <a:latin typeface="方正仿宋_GBK" pitchFamily="65" charset="-122"/>
                <a:ea typeface="方正仿宋_GBK" pitchFamily="65" charset="-122"/>
              </a:rPr>
              <a:t>自付</a:t>
            </a:r>
            <a:r>
              <a:rPr lang="en-US" altLang="zh-CN" sz="1600" dirty="0" smtClean="0">
                <a:latin typeface="方正仿宋_GBK" pitchFamily="65" charset="-122"/>
                <a:ea typeface="方正仿宋_GBK" pitchFamily="65" charset="-122"/>
              </a:rPr>
              <a:t>20%</a:t>
            </a:r>
            <a:r>
              <a:rPr lang="zh-CN" altLang="zh-CN" sz="1600" dirty="0" smtClean="0">
                <a:latin typeface="方正仿宋_GBK" pitchFamily="65" charset="-122"/>
                <a:ea typeface="方正仿宋_GBK" pitchFamily="65" charset="-122"/>
              </a:rPr>
              <a:t>，第二个</a:t>
            </a:r>
            <a:r>
              <a:rPr lang="en-US" altLang="zh-CN" sz="1600" dirty="0" smtClean="0">
                <a:latin typeface="方正仿宋_GBK" pitchFamily="65" charset="-122"/>
                <a:ea typeface="方正仿宋_GBK" pitchFamily="65" charset="-122"/>
              </a:rPr>
              <a:t>0</a:t>
            </a:r>
            <a:r>
              <a:rPr lang="zh-CN" altLang="zh-CN" sz="1600" dirty="0" smtClean="0">
                <a:latin typeface="方正仿宋_GBK" pitchFamily="65" charset="-122"/>
                <a:ea typeface="方正仿宋_GBK" pitchFamily="65" charset="-122"/>
              </a:rPr>
              <a:t>是指未经卫</a:t>
            </a:r>
            <a:r>
              <a:rPr lang="zh-CN" altLang="en-US" sz="1600" dirty="0" smtClean="0">
                <a:latin typeface="方正仿宋_GBK" pitchFamily="65" charset="-122"/>
                <a:ea typeface="方正仿宋_GBK" pitchFamily="65" charset="-122"/>
              </a:rPr>
              <a:t>健</a:t>
            </a:r>
            <a:r>
              <a:rPr lang="zh-CN" altLang="zh-CN" sz="1600" dirty="0" smtClean="0">
                <a:latin typeface="方正仿宋_GBK" pitchFamily="65" charset="-122"/>
                <a:ea typeface="方正仿宋_GBK" pitchFamily="65" charset="-122"/>
              </a:rPr>
              <a:t>委批准在区外就医、区级医院和民营医院就医，均不享受</a:t>
            </a:r>
            <a:r>
              <a:rPr lang="zh-CN" altLang="en-US" sz="1600" dirty="0" smtClean="0">
                <a:latin typeface="方正仿宋_GBK" pitchFamily="65" charset="-122"/>
                <a:ea typeface="方正仿宋_GBK" pitchFamily="65" charset="-122"/>
              </a:rPr>
              <a:t>补充</a:t>
            </a:r>
            <a:r>
              <a:rPr lang="zh-CN" altLang="zh-CN" sz="1600" dirty="0" smtClean="0">
                <a:latin typeface="方正仿宋_GBK" pitchFamily="65" charset="-122"/>
                <a:ea typeface="方正仿宋_GBK" pitchFamily="65" charset="-122"/>
              </a:rPr>
              <a:t>救助政策</a:t>
            </a:r>
            <a:r>
              <a:rPr lang="zh-CN" altLang="en-US" sz="1600" dirty="0" smtClean="0">
                <a:latin typeface="方正仿宋_GBK" pitchFamily="65" charset="-122"/>
                <a:ea typeface="方正仿宋_GBK" pitchFamily="65" charset="-122"/>
              </a:rPr>
              <a:t>（补充救助为零）</a:t>
            </a:r>
            <a:r>
              <a:rPr lang="zh-CN" altLang="zh-CN" sz="1600" dirty="0" smtClean="0">
                <a:latin typeface="方正仿宋_GBK" pitchFamily="65" charset="-122"/>
                <a:ea typeface="方正仿宋_GBK" pitchFamily="65" charset="-122"/>
              </a:rPr>
              <a:t>。</a:t>
            </a:r>
          </a:p>
        </p:txBody>
      </p:sp>
    </p:spTree>
  </p:cSld>
  <p:clrMapOvr>
    <a:masterClrMapping/>
  </p:clrMapOvr>
  <p:transition>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36000" fill="hold" nodeType="withEffect">
                                  <p:stCondLst>
                                    <p:cond delay="75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685874" y="612988"/>
            <a:ext cx="2673687" cy="450000"/>
            <a:chOff x="4204034" y="3640668"/>
            <a:chExt cx="2673687" cy="450000"/>
          </a:xfrm>
        </p:grpSpPr>
        <p:grpSp>
          <p:nvGrpSpPr>
            <p:cNvPr id="3" name="组合 54"/>
            <p:cNvGrpSpPr>
              <a:grpSpLocks noChangeAspect="1"/>
            </p:cNvGrpSpPr>
            <p:nvPr/>
          </p:nvGrpSpPr>
          <p:grpSpPr>
            <a:xfrm>
              <a:off x="4204034" y="3640668"/>
              <a:ext cx="2673687" cy="450000"/>
              <a:chOff x="3557398" y="1298032"/>
              <a:chExt cx="2341758" cy="394134"/>
            </a:xfrm>
          </p:grpSpPr>
          <p:sp>
            <p:nvSpPr>
              <p:cNvPr id="6" name="任意多边形 5"/>
              <p:cNvSpPr/>
              <p:nvPr/>
            </p:nvSpPr>
            <p:spPr>
              <a:xfrm flipH="1">
                <a:off x="4036409" y="1298033"/>
                <a:ext cx="1862747" cy="394133"/>
              </a:xfrm>
              <a:custGeom>
                <a:avLst/>
                <a:gdLst>
                  <a:gd name="connsiteX0" fmla="*/ 0 w 1957893"/>
                  <a:gd name="connsiteY0" fmla="*/ 554018 h 1108038"/>
                  <a:gd name="connsiteX1" fmla="*/ 0 w 1957893"/>
                  <a:gd name="connsiteY1" fmla="*/ 554019 h 1108038"/>
                  <a:gd name="connsiteX2" fmla="*/ 0 w 1957893"/>
                  <a:gd name="connsiteY2" fmla="*/ 554019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1256 w 1957893"/>
                  <a:gd name="connsiteY7" fmla="*/ 665672 h 1108038"/>
                  <a:gd name="connsiteX8" fmla="*/ 0 w 1957893"/>
                  <a:gd name="connsiteY8" fmla="*/ 554019 h 1108038"/>
                  <a:gd name="connsiteX9" fmla="*/ 11256 w 1957893"/>
                  <a:gd name="connsiteY9" fmla="*/ 442365 h 1108038"/>
                  <a:gd name="connsiteX10" fmla="*/ 554019 w 1957893"/>
                  <a:gd name="connsiteY10"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1256 w 1957893"/>
                  <a:gd name="connsiteY8" fmla="*/ 665672 h 1108038"/>
                  <a:gd name="connsiteX9" fmla="*/ 0 w 1957893"/>
                  <a:gd name="connsiteY9" fmla="*/ 554019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1256 w 1957893"/>
                  <a:gd name="connsiteY8" fmla="*/ 665672 h 1108038"/>
                  <a:gd name="connsiteX9" fmla="*/ 141417 w 1957893"/>
                  <a:gd name="connsiteY9" fmla="*/ 554021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80957 w 1957893"/>
                  <a:gd name="connsiteY10" fmla="*/ 428182 h 1108038"/>
                  <a:gd name="connsiteX11" fmla="*/ 554019 w 1957893"/>
                  <a:gd name="connsiteY11" fmla="*/ 0 h 1108038"/>
                  <a:gd name="connsiteX0" fmla="*/ 175358 w 1957893"/>
                  <a:gd name="connsiteY0" fmla="*/ 483112 h 1108038"/>
                  <a:gd name="connsiteX1" fmla="*/ 0 w 1957893"/>
                  <a:gd name="connsiteY1" fmla="*/ 554019 h 1108038"/>
                  <a:gd name="connsiteX2" fmla="*/ 0 w 1957893"/>
                  <a:gd name="connsiteY2" fmla="*/ 554019 h 1108038"/>
                  <a:gd name="connsiteX3" fmla="*/ 175358 w 1957893"/>
                  <a:gd name="connsiteY3" fmla="*/ 483112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80957 w 1957893"/>
                  <a:gd name="connsiteY10" fmla="*/ 428182 h 1108038"/>
                  <a:gd name="connsiteX11" fmla="*/ 554019 w 1957893"/>
                  <a:gd name="connsiteY11" fmla="*/ 0 h 1108038"/>
                  <a:gd name="connsiteX0" fmla="*/ 175358 w 1957893"/>
                  <a:gd name="connsiteY0" fmla="*/ 483112 h 1108038"/>
                  <a:gd name="connsiteX1" fmla="*/ 0 w 1957893"/>
                  <a:gd name="connsiteY1" fmla="*/ 554019 h 1108038"/>
                  <a:gd name="connsiteX2" fmla="*/ 175358 w 1957893"/>
                  <a:gd name="connsiteY2" fmla="*/ 483112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52673 w 1957893"/>
                  <a:gd name="connsiteY7" fmla="*/ 679852 h 1108038"/>
                  <a:gd name="connsiteX8" fmla="*/ 141417 w 1957893"/>
                  <a:gd name="connsiteY8" fmla="*/ 554021 h 1108038"/>
                  <a:gd name="connsiteX9" fmla="*/ 180957 w 1957893"/>
                  <a:gd name="connsiteY9" fmla="*/ 428182 h 1108038"/>
                  <a:gd name="connsiteX10" fmla="*/ 554019 w 1957893"/>
                  <a:gd name="connsiteY10" fmla="*/ 0 h 1108038"/>
                  <a:gd name="connsiteX0" fmla="*/ 412602 w 1816476"/>
                  <a:gd name="connsiteY0" fmla="*/ 0 h 1108038"/>
                  <a:gd name="connsiteX1" fmla="*/ 1816476 w 1816476"/>
                  <a:gd name="connsiteY1" fmla="*/ 0 h 1108038"/>
                  <a:gd name="connsiteX2" fmla="*/ 1816476 w 1816476"/>
                  <a:gd name="connsiteY2" fmla="*/ 1108038 h 1108038"/>
                  <a:gd name="connsiteX3" fmla="*/ 412602 w 1816476"/>
                  <a:gd name="connsiteY3" fmla="*/ 1108037 h 1108038"/>
                  <a:gd name="connsiteX4" fmla="*/ 11256 w 1816476"/>
                  <a:gd name="connsiteY4" fmla="*/ 679852 h 1108038"/>
                  <a:gd name="connsiteX5" fmla="*/ 0 w 1816476"/>
                  <a:gd name="connsiteY5" fmla="*/ 554021 h 1108038"/>
                  <a:gd name="connsiteX6" fmla="*/ 39540 w 1816476"/>
                  <a:gd name="connsiteY6" fmla="*/ 428182 h 1108038"/>
                  <a:gd name="connsiteX7" fmla="*/ 412602 w 1816476"/>
                  <a:gd name="connsiteY7" fmla="*/ 0 h 1108038"/>
                  <a:gd name="connsiteX0" fmla="*/ 412602 w 1816476"/>
                  <a:gd name="connsiteY0" fmla="*/ 0 h 1108038"/>
                  <a:gd name="connsiteX1" fmla="*/ 1816476 w 1816476"/>
                  <a:gd name="connsiteY1" fmla="*/ 0 h 1108038"/>
                  <a:gd name="connsiteX2" fmla="*/ 1816476 w 1816476"/>
                  <a:gd name="connsiteY2" fmla="*/ 1108038 h 1108038"/>
                  <a:gd name="connsiteX3" fmla="*/ 412602 w 1816476"/>
                  <a:gd name="connsiteY3" fmla="*/ 1108037 h 1108038"/>
                  <a:gd name="connsiteX4" fmla="*/ 11256 w 1816476"/>
                  <a:gd name="connsiteY4" fmla="*/ 679852 h 1108038"/>
                  <a:gd name="connsiteX5" fmla="*/ 0 w 1816476"/>
                  <a:gd name="connsiteY5" fmla="*/ 554021 h 1108038"/>
                  <a:gd name="connsiteX6" fmla="*/ 412602 w 1816476"/>
                  <a:gd name="connsiteY6" fmla="*/ 0 h 1108038"/>
                  <a:gd name="connsiteX0" fmla="*/ 401346 w 1805220"/>
                  <a:gd name="connsiteY0" fmla="*/ 0 h 1108038"/>
                  <a:gd name="connsiteX1" fmla="*/ 1805220 w 1805220"/>
                  <a:gd name="connsiteY1" fmla="*/ 0 h 1108038"/>
                  <a:gd name="connsiteX2" fmla="*/ 1805220 w 1805220"/>
                  <a:gd name="connsiteY2" fmla="*/ 1108038 h 1108038"/>
                  <a:gd name="connsiteX3" fmla="*/ 401346 w 1805220"/>
                  <a:gd name="connsiteY3" fmla="*/ 1108037 h 1108038"/>
                  <a:gd name="connsiteX4" fmla="*/ 0 w 1805220"/>
                  <a:gd name="connsiteY4" fmla="*/ 679852 h 1108038"/>
                  <a:gd name="connsiteX5" fmla="*/ 401346 w 1805220"/>
                  <a:gd name="connsiteY5" fmla="*/ 0 h 1108038"/>
                  <a:gd name="connsiteX0" fmla="*/ 175484 w 1579358"/>
                  <a:gd name="connsiteY0" fmla="*/ 0 h 1108038"/>
                  <a:gd name="connsiteX1" fmla="*/ 1579358 w 1579358"/>
                  <a:gd name="connsiteY1" fmla="*/ 0 h 1108038"/>
                  <a:gd name="connsiteX2" fmla="*/ 1579358 w 1579358"/>
                  <a:gd name="connsiteY2" fmla="*/ 1108038 h 1108038"/>
                  <a:gd name="connsiteX3" fmla="*/ 175484 w 1579358"/>
                  <a:gd name="connsiteY3" fmla="*/ 1108037 h 1108038"/>
                  <a:gd name="connsiteX4" fmla="*/ 175484 w 1579358"/>
                  <a:gd name="connsiteY4" fmla="*/ 0 h 1108038"/>
                  <a:gd name="connsiteX0" fmla="*/ 169378 w 1573252"/>
                  <a:gd name="connsiteY0" fmla="*/ 0 h 1108038"/>
                  <a:gd name="connsiteX1" fmla="*/ 1573252 w 1573252"/>
                  <a:gd name="connsiteY1" fmla="*/ 0 h 1108038"/>
                  <a:gd name="connsiteX2" fmla="*/ 1573252 w 1573252"/>
                  <a:gd name="connsiteY2" fmla="*/ 1108038 h 1108038"/>
                  <a:gd name="connsiteX3" fmla="*/ 169378 w 1573252"/>
                  <a:gd name="connsiteY3" fmla="*/ 1108037 h 1108038"/>
                  <a:gd name="connsiteX4" fmla="*/ 169378 w 1573252"/>
                  <a:gd name="connsiteY4" fmla="*/ 0 h 1108038"/>
                  <a:gd name="connsiteX0" fmla="*/ 157058 w 1560932"/>
                  <a:gd name="connsiteY0" fmla="*/ 0 h 1108038"/>
                  <a:gd name="connsiteX1" fmla="*/ 1560932 w 1560932"/>
                  <a:gd name="connsiteY1" fmla="*/ 0 h 1108038"/>
                  <a:gd name="connsiteX2" fmla="*/ 1560932 w 1560932"/>
                  <a:gd name="connsiteY2" fmla="*/ 1108038 h 1108038"/>
                  <a:gd name="connsiteX3" fmla="*/ 157058 w 1560932"/>
                  <a:gd name="connsiteY3" fmla="*/ 1108037 h 1108038"/>
                  <a:gd name="connsiteX4" fmla="*/ 157058 w 1560932"/>
                  <a:gd name="connsiteY4" fmla="*/ 0 h 1108038"/>
                  <a:gd name="connsiteX0" fmla="*/ 144739 w 1548613"/>
                  <a:gd name="connsiteY0" fmla="*/ 0 h 1108038"/>
                  <a:gd name="connsiteX1" fmla="*/ 1548613 w 1548613"/>
                  <a:gd name="connsiteY1" fmla="*/ 0 h 1108038"/>
                  <a:gd name="connsiteX2" fmla="*/ 1548613 w 1548613"/>
                  <a:gd name="connsiteY2" fmla="*/ 1108038 h 1108038"/>
                  <a:gd name="connsiteX3" fmla="*/ 144739 w 1548613"/>
                  <a:gd name="connsiteY3" fmla="*/ 1108037 h 1108038"/>
                  <a:gd name="connsiteX4" fmla="*/ 144739 w 1548613"/>
                  <a:gd name="connsiteY4" fmla="*/ 0 h 1108038"/>
                  <a:gd name="connsiteX0" fmla="*/ 133627 w 1537501"/>
                  <a:gd name="connsiteY0" fmla="*/ 0 h 1108038"/>
                  <a:gd name="connsiteX1" fmla="*/ 1537501 w 1537501"/>
                  <a:gd name="connsiteY1" fmla="*/ 0 h 1108038"/>
                  <a:gd name="connsiteX2" fmla="*/ 1537501 w 1537501"/>
                  <a:gd name="connsiteY2" fmla="*/ 1108038 h 1108038"/>
                  <a:gd name="connsiteX3" fmla="*/ 133627 w 1537501"/>
                  <a:gd name="connsiteY3" fmla="*/ 1108037 h 1108038"/>
                  <a:gd name="connsiteX4" fmla="*/ 133627 w 1537501"/>
                  <a:gd name="connsiteY4" fmla="*/ 0 h 1108038"/>
                  <a:gd name="connsiteX0" fmla="*/ 114338 w 1518212"/>
                  <a:gd name="connsiteY0" fmla="*/ 0 h 1108038"/>
                  <a:gd name="connsiteX1" fmla="*/ 1518212 w 1518212"/>
                  <a:gd name="connsiteY1" fmla="*/ 0 h 1108038"/>
                  <a:gd name="connsiteX2" fmla="*/ 1518212 w 1518212"/>
                  <a:gd name="connsiteY2" fmla="*/ 1108038 h 1108038"/>
                  <a:gd name="connsiteX3" fmla="*/ 114338 w 1518212"/>
                  <a:gd name="connsiteY3" fmla="*/ 1108037 h 1108038"/>
                  <a:gd name="connsiteX4" fmla="*/ 114338 w 1518212"/>
                  <a:gd name="connsiteY4" fmla="*/ 0 h 1108038"/>
                  <a:gd name="connsiteX0" fmla="*/ 126267 w 1530141"/>
                  <a:gd name="connsiteY0" fmla="*/ 0 h 1108038"/>
                  <a:gd name="connsiteX1" fmla="*/ 1530141 w 1530141"/>
                  <a:gd name="connsiteY1" fmla="*/ 0 h 1108038"/>
                  <a:gd name="connsiteX2" fmla="*/ 1530141 w 1530141"/>
                  <a:gd name="connsiteY2" fmla="*/ 1108038 h 1108038"/>
                  <a:gd name="connsiteX3" fmla="*/ 126267 w 1530141"/>
                  <a:gd name="connsiteY3" fmla="*/ 1108037 h 1108038"/>
                  <a:gd name="connsiteX4" fmla="*/ 126267 w 1530141"/>
                  <a:gd name="connsiteY4" fmla="*/ 0 h 1108038"/>
                  <a:gd name="connsiteX0" fmla="*/ 124271 w 1528145"/>
                  <a:gd name="connsiteY0" fmla="*/ 0 h 1108038"/>
                  <a:gd name="connsiteX1" fmla="*/ 1528145 w 1528145"/>
                  <a:gd name="connsiteY1" fmla="*/ 0 h 1108038"/>
                  <a:gd name="connsiteX2" fmla="*/ 1528145 w 1528145"/>
                  <a:gd name="connsiteY2" fmla="*/ 1108038 h 1108038"/>
                  <a:gd name="connsiteX3" fmla="*/ 124271 w 1528145"/>
                  <a:gd name="connsiteY3" fmla="*/ 1108037 h 1108038"/>
                  <a:gd name="connsiteX4" fmla="*/ 124271 w 1528145"/>
                  <a:gd name="connsiteY4" fmla="*/ 0 h 1108038"/>
                  <a:gd name="connsiteX0" fmla="*/ 121820 w 1525694"/>
                  <a:gd name="connsiteY0" fmla="*/ 0 h 1108038"/>
                  <a:gd name="connsiteX1" fmla="*/ 1525694 w 1525694"/>
                  <a:gd name="connsiteY1" fmla="*/ 0 h 1108038"/>
                  <a:gd name="connsiteX2" fmla="*/ 1525694 w 1525694"/>
                  <a:gd name="connsiteY2" fmla="*/ 1108038 h 1108038"/>
                  <a:gd name="connsiteX3" fmla="*/ 121820 w 1525694"/>
                  <a:gd name="connsiteY3" fmla="*/ 1108037 h 1108038"/>
                  <a:gd name="connsiteX4" fmla="*/ 121820 w 1525694"/>
                  <a:gd name="connsiteY4" fmla="*/ 0 h 1108038"/>
                  <a:gd name="connsiteX0" fmla="*/ 122631 w 1526505"/>
                  <a:gd name="connsiteY0" fmla="*/ 0 h 1108038"/>
                  <a:gd name="connsiteX1" fmla="*/ 1526505 w 1526505"/>
                  <a:gd name="connsiteY1" fmla="*/ 0 h 1108038"/>
                  <a:gd name="connsiteX2" fmla="*/ 1526505 w 1526505"/>
                  <a:gd name="connsiteY2" fmla="*/ 1108038 h 1108038"/>
                  <a:gd name="connsiteX3" fmla="*/ 122631 w 1526505"/>
                  <a:gd name="connsiteY3" fmla="*/ 1108037 h 1108038"/>
                  <a:gd name="connsiteX4" fmla="*/ 122631 w 1526505"/>
                  <a:gd name="connsiteY4" fmla="*/ 0 h 1108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6505" h="1108038">
                    <a:moveTo>
                      <a:pt x="122631" y="0"/>
                    </a:moveTo>
                    <a:lnTo>
                      <a:pt x="1526505" y="0"/>
                    </a:lnTo>
                    <a:lnTo>
                      <a:pt x="1526505" y="1108038"/>
                    </a:lnTo>
                    <a:lnTo>
                      <a:pt x="122631" y="1108037"/>
                    </a:lnTo>
                    <a:cubicBezTo>
                      <a:pt x="-73587" y="920274"/>
                      <a:pt x="-4566" y="41633"/>
                      <a:pt x="122631" y="0"/>
                    </a:cubicBezTo>
                    <a:close/>
                  </a:path>
                </a:pathLst>
              </a:custGeom>
              <a:gradFill>
                <a:gsLst>
                  <a:gs pos="57000">
                    <a:schemeClr val="bg1">
                      <a:lumMod val="95000"/>
                    </a:schemeClr>
                  </a:gs>
                  <a:gs pos="0">
                    <a:schemeClr val="bg1">
                      <a:lumMod val="85000"/>
                    </a:schemeClr>
                  </a:gs>
                  <a:gs pos="100000">
                    <a:schemeClr val="bg1">
                      <a:lumMod val="59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p:cNvSpPr/>
              <p:nvPr/>
            </p:nvSpPr>
            <p:spPr>
              <a:xfrm rot="20059799" flipH="1">
                <a:off x="5693546" y="1336933"/>
                <a:ext cx="80208" cy="140787"/>
              </a:xfrm>
              <a:prstGeom prst="ellipse">
                <a:avLst/>
              </a:prstGeom>
              <a:solidFill>
                <a:schemeClr val="bg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任意多边形 7"/>
              <p:cNvSpPr/>
              <p:nvPr/>
            </p:nvSpPr>
            <p:spPr>
              <a:xfrm flipH="1">
                <a:off x="4036411" y="1384421"/>
                <a:ext cx="1071959" cy="68989"/>
              </a:xfrm>
              <a:custGeom>
                <a:avLst/>
                <a:gdLst>
                  <a:gd name="connsiteX0" fmla="*/ 83016 w 1029264"/>
                  <a:gd name="connsiteY0" fmla="*/ 0 h 166032"/>
                  <a:gd name="connsiteX1" fmla="*/ 1029264 w 1029264"/>
                  <a:gd name="connsiteY1" fmla="*/ 0 h 166032"/>
                  <a:gd name="connsiteX2" fmla="*/ 1029264 w 1029264"/>
                  <a:gd name="connsiteY2" fmla="*/ 166032 h 166032"/>
                  <a:gd name="connsiteX3" fmla="*/ 83016 w 1029264"/>
                  <a:gd name="connsiteY3" fmla="*/ 166032 h 166032"/>
                  <a:gd name="connsiteX4" fmla="*/ 0 w 1029264"/>
                  <a:gd name="connsiteY4" fmla="*/ 83016 h 166032"/>
                  <a:gd name="connsiteX5" fmla="*/ 83016 w 1029264"/>
                  <a:gd name="connsiteY5" fmla="*/ 0 h 166032"/>
                  <a:gd name="connsiteX0" fmla="*/ 52990 w 999238"/>
                  <a:gd name="connsiteY0" fmla="*/ 0 h 166032"/>
                  <a:gd name="connsiteX1" fmla="*/ 999238 w 999238"/>
                  <a:gd name="connsiteY1" fmla="*/ 0 h 166032"/>
                  <a:gd name="connsiteX2" fmla="*/ 999238 w 999238"/>
                  <a:gd name="connsiteY2" fmla="*/ 166032 h 166032"/>
                  <a:gd name="connsiteX3" fmla="*/ 52990 w 999238"/>
                  <a:gd name="connsiteY3" fmla="*/ 166032 h 166032"/>
                  <a:gd name="connsiteX4" fmla="*/ 0 w 999238"/>
                  <a:gd name="connsiteY4" fmla="*/ 83018 h 166032"/>
                  <a:gd name="connsiteX5" fmla="*/ 52990 w 999238"/>
                  <a:gd name="connsiteY5" fmla="*/ 0 h 166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99238" h="166032">
                    <a:moveTo>
                      <a:pt x="52990" y="0"/>
                    </a:moveTo>
                    <a:lnTo>
                      <a:pt x="999238" y="0"/>
                    </a:lnTo>
                    <a:lnTo>
                      <a:pt x="999238" y="166032"/>
                    </a:lnTo>
                    <a:lnTo>
                      <a:pt x="52990" y="166032"/>
                    </a:lnTo>
                    <a:cubicBezTo>
                      <a:pt x="7142" y="166032"/>
                      <a:pt x="0" y="128866"/>
                      <a:pt x="0" y="83018"/>
                    </a:cubicBezTo>
                    <a:cubicBezTo>
                      <a:pt x="0" y="37170"/>
                      <a:pt x="7142" y="0"/>
                      <a:pt x="52990" y="0"/>
                    </a:cubicBezTo>
                    <a:close/>
                  </a:path>
                </a:pathLst>
              </a:custGeom>
              <a:solidFill>
                <a:schemeClr val="bg1">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9" name="组合 58"/>
              <p:cNvGrpSpPr/>
              <p:nvPr/>
            </p:nvGrpSpPr>
            <p:grpSpPr>
              <a:xfrm flipH="1">
                <a:off x="3557398" y="1298032"/>
                <a:ext cx="479014" cy="394133"/>
                <a:chOff x="6024284" y="-1023823"/>
                <a:chExt cx="1839559" cy="948519"/>
              </a:xfrm>
            </p:grpSpPr>
            <p:sp>
              <p:nvSpPr>
                <p:cNvPr id="10" name="任意多边形 9"/>
                <p:cNvSpPr/>
                <p:nvPr/>
              </p:nvSpPr>
              <p:spPr>
                <a:xfrm flipH="1">
                  <a:off x="6024284" y="-1023823"/>
                  <a:ext cx="1839559" cy="948519"/>
                </a:xfrm>
                <a:custGeom>
                  <a:avLst/>
                  <a:gdLst>
                    <a:gd name="connsiteX0" fmla="*/ 0 w 1957893"/>
                    <a:gd name="connsiteY0" fmla="*/ 554018 h 1108038"/>
                    <a:gd name="connsiteX1" fmla="*/ 0 w 1957893"/>
                    <a:gd name="connsiteY1" fmla="*/ 554019 h 1108038"/>
                    <a:gd name="connsiteX2" fmla="*/ 0 w 1957893"/>
                    <a:gd name="connsiteY2" fmla="*/ 554019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1256 w 1957893"/>
                    <a:gd name="connsiteY7" fmla="*/ 665672 h 1108038"/>
                    <a:gd name="connsiteX8" fmla="*/ 0 w 1957893"/>
                    <a:gd name="connsiteY8" fmla="*/ 554019 h 1108038"/>
                    <a:gd name="connsiteX9" fmla="*/ 11256 w 1957893"/>
                    <a:gd name="connsiteY9" fmla="*/ 442365 h 1108038"/>
                    <a:gd name="connsiteX10" fmla="*/ 554019 w 1957893"/>
                    <a:gd name="connsiteY10" fmla="*/ 0 h 1108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57893" h="1108038">
                      <a:moveTo>
                        <a:pt x="0" y="554018"/>
                      </a:moveTo>
                      <a:lnTo>
                        <a:pt x="0" y="554019"/>
                      </a:lnTo>
                      <a:lnTo>
                        <a:pt x="0" y="554019"/>
                      </a:lnTo>
                      <a:close/>
                      <a:moveTo>
                        <a:pt x="554019" y="0"/>
                      </a:moveTo>
                      <a:lnTo>
                        <a:pt x="1957893" y="0"/>
                      </a:lnTo>
                      <a:lnTo>
                        <a:pt x="1957893" y="1108038"/>
                      </a:lnTo>
                      <a:lnTo>
                        <a:pt x="554019" y="1108037"/>
                      </a:lnTo>
                      <a:cubicBezTo>
                        <a:pt x="286290" y="1108037"/>
                        <a:pt x="62916" y="918129"/>
                        <a:pt x="11256" y="665672"/>
                      </a:cubicBezTo>
                      <a:lnTo>
                        <a:pt x="0" y="554019"/>
                      </a:lnTo>
                      <a:lnTo>
                        <a:pt x="11256" y="442365"/>
                      </a:lnTo>
                      <a:cubicBezTo>
                        <a:pt x="62916" y="189908"/>
                        <a:pt x="286290" y="0"/>
                        <a:pt x="554019" y="0"/>
                      </a:cubicBezTo>
                      <a:close/>
                    </a:path>
                  </a:pathLst>
                </a:custGeom>
                <a:gradFill>
                  <a:gsLst>
                    <a:gs pos="0">
                      <a:srgbClr val="70AC2E"/>
                    </a:gs>
                    <a:gs pos="100000">
                      <a:srgbClr val="206F36"/>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任意多边形 10"/>
                <p:cNvSpPr/>
                <p:nvPr/>
              </p:nvSpPr>
              <p:spPr>
                <a:xfrm flipH="1">
                  <a:off x="7381877" y="-1020722"/>
                  <a:ext cx="481966" cy="942317"/>
                </a:xfrm>
                <a:custGeom>
                  <a:avLst/>
                  <a:gdLst>
                    <a:gd name="connsiteX0" fmla="*/ 481966 w 481966"/>
                    <a:gd name="connsiteY0" fmla="*/ 0 h 942317"/>
                    <a:gd name="connsiteX1" fmla="*/ 428392 w 481966"/>
                    <a:gd name="connsiteY1" fmla="*/ 4306 h 942317"/>
                    <a:gd name="connsiteX2" fmla="*/ 10576 w 481966"/>
                    <a:gd name="connsiteY2" fmla="*/ 375579 h 942317"/>
                    <a:gd name="connsiteX3" fmla="*/ 0 w 481966"/>
                    <a:gd name="connsiteY3" fmla="*/ 471159 h 942317"/>
                    <a:gd name="connsiteX4" fmla="*/ 10576 w 481966"/>
                    <a:gd name="connsiteY4" fmla="*/ 566737 h 942317"/>
                    <a:gd name="connsiteX5" fmla="*/ 428392 w 481966"/>
                    <a:gd name="connsiteY5" fmla="*/ 938010 h 942317"/>
                    <a:gd name="connsiteX6" fmla="*/ 481966 w 481966"/>
                    <a:gd name="connsiteY6" fmla="*/ 942317 h 9423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966" h="942317">
                      <a:moveTo>
                        <a:pt x="481966" y="0"/>
                      </a:moveTo>
                      <a:lnTo>
                        <a:pt x="428392" y="4306"/>
                      </a:lnTo>
                      <a:cubicBezTo>
                        <a:pt x="219040" y="38378"/>
                        <a:pt x="53046" y="186481"/>
                        <a:pt x="10576" y="375579"/>
                      </a:cubicBezTo>
                      <a:lnTo>
                        <a:pt x="0" y="471159"/>
                      </a:lnTo>
                      <a:lnTo>
                        <a:pt x="10576" y="566737"/>
                      </a:lnTo>
                      <a:cubicBezTo>
                        <a:pt x="53046" y="755835"/>
                        <a:pt x="219040" y="903939"/>
                        <a:pt x="428392" y="938010"/>
                      </a:cubicBezTo>
                      <a:lnTo>
                        <a:pt x="481966" y="942317"/>
                      </a:lnTo>
                      <a:close/>
                    </a:path>
                  </a:pathLst>
                </a:custGeom>
                <a:gradFill>
                  <a:gsLst>
                    <a:gs pos="0">
                      <a:srgbClr val="7ABC32"/>
                    </a:gs>
                    <a:gs pos="100000">
                      <a:srgbClr val="6C9133"/>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椭圆 11"/>
                <p:cNvSpPr/>
                <p:nvPr/>
              </p:nvSpPr>
              <p:spPr>
                <a:xfrm rot="20059799" flipH="1">
                  <a:off x="7362325" y="-916479"/>
                  <a:ext cx="206915" cy="338819"/>
                </a:xfrm>
                <a:prstGeom prst="ellipse">
                  <a:avLst/>
                </a:prstGeom>
                <a:solidFill>
                  <a:schemeClr val="bg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任意多边形 12"/>
                <p:cNvSpPr/>
                <p:nvPr/>
              </p:nvSpPr>
              <p:spPr>
                <a:xfrm flipH="1">
                  <a:off x="6038459" y="-815921"/>
                  <a:ext cx="1029264" cy="166032"/>
                </a:xfrm>
                <a:custGeom>
                  <a:avLst/>
                  <a:gdLst>
                    <a:gd name="connsiteX0" fmla="*/ 83016 w 1029264"/>
                    <a:gd name="connsiteY0" fmla="*/ 0 h 166032"/>
                    <a:gd name="connsiteX1" fmla="*/ 1029264 w 1029264"/>
                    <a:gd name="connsiteY1" fmla="*/ 0 h 166032"/>
                    <a:gd name="connsiteX2" fmla="*/ 1029264 w 1029264"/>
                    <a:gd name="connsiteY2" fmla="*/ 166032 h 166032"/>
                    <a:gd name="connsiteX3" fmla="*/ 83016 w 1029264"/>
                    <a:gd name="connsiteY3" fmla="*/ 166032 h 166032"/>
                    <a:gd name="connsiteX4" fmla="*/ 0 w 1029264"/>
                    <a:gd name="connsiteY4" fmla="*/ 83016 h 166032"/>
                    <a:gd name="connsiteX5" fmla="*/ 83016 w 1029264"/>
                    <a:gd name="connsiteY5" fmla="*/ 0 h 166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29264" h="166032">
                      <a:moveTo>
                        <a:pt x="83016" y="0"/>
                      </a:moveTo>
                      <a:lnTo>
                        <a:pt x="1029264" y="0"/>
                      </a:lnTo>
                      <a:lnTo>
                        <a:pt x="1029264" y="166032"/>
                      </a:lnTo>
                      <a:lnTo>
                        <a:pt x="83016" y="166032"/>
                      </a:lnTo>
                      <a:cubicBezTo>
                        <a:pt x="37168" y="166032"/>
                        <a:pt x="0" y="128864"/>
                        <a:pt x="0" y="83016"/>
                      </a:cubicBezTo>
                      <a:cubicBezTo>
                        <a:pt x="0" y="37168"/>
                        <a:pt x="37168" y="0"/>
                        <a:pt x="83016" y="0"/>
                      </a:cubicBezTo>
                      <a:close/>
                    </a:path>
                  </a:pathLst>
                </a:custGeom>
                <a:solidFill>
                  <a:schemeClr val="bg1">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4" name="文本框 63"/>
            <p:cNvSpPr txBox="1"/>
            <p:nvPr/>
          </p:nvSpPr>
          <p:spPr>
            <a:xfrm>
              <a:off x="4283523" y="3673180"/>
              <a:ext cx="450764" cy="400110"/>
            </a:xfrm>
            <a:prstGeom prst="rect">
              <a:avLst/>
            </a:prstGeom>
            <a:noFill/>
          </p:spPr>
          <p:txBody>
            <a:bodyPr wrap="none" rtlCol="0">
              <a:spAutoFit/>
            </a:bodyPr>
            <a:lstStyle/>
            <a:p>
              <a:r>
                <a:rPr lang="en-US" altLang="zh-CN" sz="2000" dirty="0" smtClean="0">
                  <a:solidFill>
                    <a:schemeClr val="bg1"/>
                  </a:solidFill>
                  <a:cs typeface="+mn-ea"/>
                  <a:sym typeface="+mn-lt"/>
                </a:rPr>
                <a:t>04</a:t>
              </a:r>
              <a:endParaRPr lang="zh-CN" altLang="en-US" sz="2000" dirty="0">
                <a:solidFill>
                  <a:schemeClr val="bg1"/>
                </a:solidFill>
                <a:cs typeface="+mn-ea"/>
                <a:sym typeface="+mn-lt"/>
              </a:endParaRPr>
            </a:p>
          </p:txBody>
        </p:sp>
        <p:sp>
          <p:nvSpPr>
            <p:cNvPr id="5" name="文本框 64"/>
            <p:cNvSpPr txBox="1"/>
            <p:nvPr/>
          </p:nvSpPr>
          <p:spPr>
            <a:xfrm>
              <a:off x="4802928" y="3696390"/>
              <a:ext cx="1415772" cy="338554"/>
            </a:xfrm>
            <a:prstGeom prst="rect">
              <a:avLst/>
            </a:prstGeom>
            <a:noFill/>
          </p:spPr>
          <p:txBody>
            <a:bodyPr wrap="none" rtlCol="0">
              <a:spAutoFit/>
            </a:bodyPr>
            <a:lstStyle/>
            <a:p>
              <a:r>
                <a:rPr lang="zh-CN" altLang="en-US" sz="1600" dirty="0" smtClean="0">
                  <a:latin typeface="方正黑体_GBK" pitchFamily="65" charset="-122"/>
                  <a:ea typeface="方正黑体_GBK" pitchFamily="65" charset="-122"/>
                  <a:cs typeface="+mn-ea"/>
                  <a:sym typeface="+mn-lt"/>
                </a:rPr>
                <a:t>几点工作建议</a:t>
              </a:r>
              <a:endParaRPr lang="zh-CN" altLang="en-US" sz="1600" dirty="0">
                <a:latin typeface="方正黑体_GBK" pitchFamily="65" charset="-122"/>
                <a:ea typeface="方正黑体_GBK" pitchFamily="65" charset="-122"/>
                <a:cs typeface="+mn-ea"/>
                <a:sym typeface="+mn-lt"/>
              </a:endParaRPr>
            </a:p>
          </p:txBody>
        </p:sp>
      </p:grpSp>
      <p:sp>
        <p:nvSpPr>
          <p:cNvPr id="14" name="文本框 18"/>
          <p:cNvSpPr txBox="1"/>
          <p:nvPr/>
        </p:nvSpPr>
        <p:spPr>
          <a:xfrm>
            <a:off x="3159760" y="1381760"/>
            <a:ext cx="4947920" cy="2062103"/>
          </a:xfrm>
          <a:prstGeom prst="rect">
            <a:avLst/>
          </a:prstGeom>
          <a:noFill/>
        </p:spPr>
        <p:txBody>
          <a:bodyPr wrap="square" rtlCol="0">
            <a:spAutoFit/>
          </a:bodyPr>
          <a:lstStyle/>
          <a:p>
            <a:r>
              <a:rPr lang="zh-CN" altLang="en-US" sz="1600" dirty="0" smtClean="0">
                <a:latin typeface="方正黑体_GBK" pitchFamily="65" charset="-122"/>
                <a:ea typeface="方正黑体_GBK" pitchFamily="65" charset="-122"/>
              </a:rPr>
              <a:t>（</a:t>
            </a:r>
            <a:r>
              <a:rPr lang="en-US" altLang="zh-CN" sz="1600" dirty="0" smtClean="0">
                <a:latin typeface="方正黑体_GBK" pitchFamily="65" charset="-122"/>
                <a:ea typeface="方正黑体_GBK" pitchFamily="65" charset="-122"/>
              </a:rPr>
              <a:t>1</a:t>
            </a:r>
            <a:r>
              <a:rPr lang="zh-CN" altLang="en-US" sz="1600" dirty="0" smtClean="0">
                <a:latin typeface="方正黑体_GBK" pitchFamily="65" charset="-122"/>
                <a:ea typeface="方正黑体_GBK" pitchFamily="65" charset="-122"/>
              </a:rPr>
              <a:t>）</a:t>
            </a:r>
            <a:r>
              <a:rPr lang="zh-CN" altLang="zh-CN" sz="1600" dirty="0" smtClean="0">
                <a:latin typeface="方正黑体_GBK" pitchFamily="65" charset="-122"/>
                <a:ea typeface="方正黑体_GBK" pitchFamily="65" charset="-122"/>
              </a:rPr>
              <a:t>当好宣传员。</a:t>
            </a:r>
            <a:endParaRPr lang="en-US" altLang="zh-CN" sz="1600" dirty="0" smtClean="0">
              <a:latin typeface="方正黑体_GBK" pitchFamily="65" charset="-122"/>
              <a:ea typeface="方正黑体_GBK" pitchFamily="65" charset="-122"/>
            </a:endParaRPr>
          </a:p>
          <a:p>
            <a:r>
              <a:rPr lang="zh-CN" altLang="zh-CN" sz="1600" b="1" dirty="0" smtClean="0">
                <a:latin typeface="方正仿宋_GBK" pitchFamily="65" charset="-122"/>
                <a:ea typeface="方正仿宋_GBK" pitchFamily="65" charset="-122"/>
              </a:rPr>
              <a:t>二是宣传惠民医疗措施。</a:t>
            </a:r>
            <a:r>
              <a:rPr lang="zh-CN" altLang="zh-CN" sz="1600" dirty="0" smtClean="0">
                <a:latin typeface="方正仿宋_GBK" pitchFamily="65" charset="-122"/>
                <a:ea typeface="方正仿宋_GBK" pitchFamily="65" charset="-122"/>
              </a:rPr>
              <a:t>我区已经实施了家庭医生免费签约服务，有健康问题可直接联系家庭医生；实施了“先诊疗后付费”和“一站式结算”，极大解决了群众住院医药费用负担。</a:t>
            </a:r>
          </a:p>
          <a:p>
            <a:r>
              <a:rPr lang="zh-CN" altLang="zh-CN" sz="1600" b="1" dirty="0" smtClean="0">
                <a:latin typeface="方正仿宋_GBK" pitchFamily="65" charset="-122"/>
                <a:ea typeface="方正仿宋_GBK" pitchFamily="65" charset="-122"/>
              </a:rPr>
              <a:t>三是宣传</a:t>
            </a:r>
            <a:r>
              <a:rPr lang="zh-CN" altLang="en-US" sz="1600" b="1" dirty="0" smtClean="0">
                <a:latin typeface="方正仿宋_GBK" pitchFamily="65" charset="-122"/>
                <a:ea typeface="方正仿宋_GBK" pitchFamily="65" charset="-122"/>
              </a:rPr>
              <a:t>卫生</a:t>
            </a:r>
            <a:r>
              <a:rPr lang="zh-CN" altLang="zh-CN" sz="1600" b="1" dirty="0" smtClean="0">
                <a:latin typeface="方正仿宋_GBK" pitchFamily="65" charset="-122"/>
                <a:ea typeface="方正仿宋_GBK" pitchFamily="65" charset="-122"/>
              </a:rPr>
              <a:t>健康知识。</a:t>
            </a:r>
            <a:r>
              <a:rPr lang="zh-CN" altLang="zh-CN" sz="1600" dirty="0" smtClean="0">
                <a:latin typeface="方正仿宋_GBK" pitchFamily="65" charset="-122"/>
                <a:ea typeface="方正仿宋_GBK" pitchFamily="65" charset="-122"/>
              </a:rPr>
              <a:t>教育贫困户讲卫生，养成良好的卫生习惯；做好居住环境卫生，房屋内外打扫干净，修好卫生厕所，减少疾病发生。</a:t>
            </a:r>
            <a:endParaRPr lang="zh-CN" altLang="zh-CN" sz="1600" b="1" dirty="0" smtClean="0">
              <a:latin typeface="方正仿宋_GBK" pitchFamily="65" charset="-122"/>
              <a:ea typeface="方正仿宋_GBK" pitchFamily="65" charset="-122"/>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36000" fill="hold" nodeType="withEffect">
                                  <p:stCondLst>
                                    <p:cond delay="75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685874" y="612988"/>
            <a:ext cx="2673687" cy="450000"/>
            <a:chOff x="4204034" y="3640668"/>
            <a:chExt cx="2673687" cy="450000"/>
          </a:xfrm>
        </p:grpSpPr>
        <p:grpSp>
          <p:nvGrpSpPr>
            <p:cNvPr id="3" name="组合 54"/>
            <p:cNvGrpSpPr>
              <a:grpSpLocks noChangeAspect="1"/>
            </p:cNvGrpSpPr>
            <p:nvPr/>
          </p:nvGrpSpPr>
          <p:grpSpPr>
            <a:xfrm>
              <a:off x="4204034" y="3640668"/>
              <a:ext cx="2673687" cy="450000"/>
              <a:chOff x="3557398" y="1298032"/>
              <a:chExt cx="2341758" cy="394134"/>
            </a:xfrm>
          </p:grpSpPr>
          <p:sp>
            <p:nvSpPr>
              <p:cNvPr id="6" name="任意多边形 5"/>
              <p:cNvSpPr/>
              <p:nvPr/>
            </p:nvSpPr>
            <p:spPr>
              <a:xfrm flipH="1">
                <a:off x="4036409" y="1298033"/>
                <a:ext cx="1862747" cy="394133"/>
              </a:xfrm>
              <a:custGeom>
                <a:avLst/>
                <a:gdLst>
                  <a:gd name="connsiteX0" fmla="*/ 0 w 1957893"/>
                  <a:gd name="connsiteY0" fmla="*/ 554018 h 1108038"/>
                  <a:gd name="connsiteX1" fmla="*/ 0 w 1957893"/>
                  <a:gd name="connsiteY1" fmla="*/ 554019 h 1108038"/>
                  <a:gd name="connsiteX2" fmla="*/ 0 w 1957893"/>
                  <a:gd name="connsiteY2" fmla="*/ 554019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1256 w 1957893"/>
                  <a:gd name="connsiteY7" fmla="*/ 665672 h 1108038"/>
                  <a:gd name="connsiteX8" fmla="*/ 0 w 1957893"/>
                  <a:gd name="connsiteY8" fmla="*/ 554019 h 1108038"/>
                  <a:gd name="connsiteX9" fmla="*/ 11256 w 1957893"/>
                  <a:gd name="connsiteY9" fmla="*/ 442365 h 1108038"/>
                  <a:gd name="connsiteX10" fmla="*/ 554019 w 1957893"/>
                  <a:gd name="connsiteY10"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1256 w 1957893"/>
                  <a:gd name="connsiteY8" fmla="*/ 665672 h 1108038"/>
                  <a:gd name="connsiteX9" fmla="*/ 0 w 1957893"/>
                  <a:gd name="connsiteY9" fmla="*/ 554019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1256 w 1957893"/>
                  <a:gd name="connsiteY8" fmla="*/ 665672 h 1108038"/>
                  <a:gd name="connsiteX9" fmla="*/ 141417 w 1957893"/>
                  <a:gd name="connsiteY9" fmla="*/ 554021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80957 w 1957893"/>
                  <a:gd name="connsiteY10" fmla="*/ 428182 h 1108038"/>
                  <a:gd name="connsiteX11" fmla="*/ 554019 w 1957893"/>
                  <a:gd name="connsiteY11" fmla="*/ 0 h 1108038"/>
                  <a:gd name="connsiteX0" fmla="*/ 175358 w 1957893"/>
                  <a:gd name="connsiteY0" fmla="*/ 483112 h 1108038"/>
                  <a:gd name="connsiteX1" fmla="*/ 0 w 1957893"/>
                  <a:gd name="connsiteY1" fmla="*/ 554019 h 1108038"/>
                  <a:gd name="connsiteX2" fmla="*/ 0 w 1957893"/>
                  <a:gd name="connsiteY2" fmla="*/ 554019 h 1108038"/>
                  <a:gd name="connsiteX3" fmla="*/ 175358 w 1957893"/>
                  <a:gd name="connsiteY3" fmla="*/ 483112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80957 w 1957893"/>
                  <a:gd name="connsiteY10" fmla="*/ 428182 h 1108038"/>
                  <a:gd name="connsiteX11" fmla="*/ 554019 w 1957893"/>
                  <a:gd name="connsiteY11" fmla="*/ 0 h 1108038"/>
                  <a:gd name="connsiteX0" fmla="*/ 175358 w 1957893"/>
                  <a:gd name="connsiteY0" fmla="*/ 483112 h 1108038"/>
                  <a:gd name="connsiteX1" fmla="*/ 0 w 1957893"/>
                  <a:gd name="connsiteY1" fmla="*/ 554019 h 1108038"/>
                  <a:gd name="connsiteX2" fmla="*/ 175358 w 1957893"/>
                  <a:gd name="connsiteY2" fmla="*/ 483112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52673 w 1957893"/>
                  <a:gd name="connsiteY7" fmla="*/ 679852 h 1108038"/>
                  <a:gd name="connsiteX8" fmla="*/ 141417 w 1957893"/>
                  <a:gd name="connsiteY8" fmla="*/ 554021 h 1108038"/>
                  <a:gd name="connsiteX9" fmla="*/ 180957 w 1957893"/>
                  <a:gd name="connsiteY9" fmla="*/ 428182 h 1108038"/>
                  <a:gd name="connsiteX10" fmla="*/ 554019 w 1957893"/>
                  <a:gd name="connsiteY10" fmla="*/ 0 h 1108038"/>
                  <a:gd name="connsiteX0" fmla="*/ 412602 w 1816476"/>
                  <a:gd name="connsiteY0" fmla="*/ 0 h 1108038"/>
                  <a:gd name="connsiteX1" fmla="*/ 1816476 w 1816476"/>
                  <a:gd name="connsiteY1" fmla="*/ 0 h 1108038"/>
                  <a:gd name="connsiteX2" fmla="*/ 1816476 w 1816476"/>
                  <a:gd name="connsiteY2" fmla="*/ 1108038 h 1108038"/>
                  <a:gd name="connsiteX3" fmla="*/ 412602 w 1816476"/>
                  <a:gd name="connsiteY3" fmla="*/ 1108037 h 1108038"/>
                  <a:gd name="connsiteX4" fmla="*/ 11256 w 1816476"/>
                  <a:gd name="connsiteY4" fmla="*/ 679852 h 1108038"/>
                  <a:gd name="connsiteX5" fmla="*/ 0 w 1816476"/>
                  <a:gd name="connsiteY5" fmla="*/ 554021 h 1108038"/>
                  <a:gd name="connsiteX6" fmla="*/ 39540 w 1816476"/>
                  <a:gd name="connsiteY6" fmla="*/ 428182 h 1108038"/>
                  <a:gd name="connsiteX7" fmla="*/ 412602 w 1816476"/>
                  <a:gd name="connsiteY7" fmla="*/ 0 h 1108038"/>
                  <a:gd name="connsiteX0" fmla="*/ 412602 w 1816476"/>
                  <a:gd name="connsiteY0" fmla="*/ 0 h 1108038"/>
                  <a:gd name="connsiteX1" fmla="*/ 1816476 w 1816476"/>
                  <a:gd name="connsiteY1" fmla="*/ 0 h 1108038"/>
                  <a:gd name="connsiteX2" fmla="*/ 1816476 w 1816476"/>
                  <a:gd name="connsiteY2" fmla="*/ 1108038 h 1108038"/>
                  <a:gd name="connsiteX3" fmla="*/ 412602 w 1816476"/>
                  <a:gd name="connsiteY3" fmla="*/ 1108037 h 1108038"/>
                  <a:gd name="connsiteX4" fmla="*/ 11256 w 1816476"/>
                  <a:gd name="connsiteY4" fmla="*/ 679852 h 1108038"/>
                  <a:gd name="connsiteX5" fmla="*/ 0 w 1816476"/>
                  <a:gd name="connsiteY5" fmla="*/ 554021 h 1108038"/>
                  <a:gd name="connsiteX6" fmla="*/ 412602 w 1816476"/>
                  <a:gd name="connsiteY6" fmla="*/ 0 h 1108038"/>
                  <a:gd name="connsiteX0" fmla="*/ 401346 w 1805220"/>
                  <a:gd name="connsiteY0" fmla="*/ 0 h 1108038"/>
                  <a:gd name="connsiteX1" fmla="*/ 1805220 w 1805220"/>
                  <a:gd name="connsiteY1" fmla="*/ 0 h 1108038"/>
                  <a:gd name="connsiteX2" fmla="*/ 1805220 w 1805220"/>
                  <a:gd name="connsiteY2" fmla="*/ 1108038 h 1108038"/>
                  <a:gd name="connsiteX3" fmla="*/ 401346 w 1805220"/>
                  <a:gd name="connsiteY3" fmla="*/ 1108037 h 1108038"/>
                  <a:gd name="connsiteX4" fmla="*/ 0 w 1805220"/>
                  <a:gd name="connsiteY4" fmla="*/ 679852 h 1108038"/>
                  <a:gd name="connsiteX5" fmla="*/ 401346 w 1805220"/>
                  <a:gd name="connsiteY5" fmla="*/ 0 h 1108038"/>
                  <a:gd name="connsiteX0" fmla="*/ 175484 w 1579358"/>
                  <a:gd name="connsiteY0" fmla="*/ 0 h 1108038"/>
                  <a:gd name="connsiteX1" fmla="*/ 1579358 w 1579358"/>
                  <a:gd name="connsiteY1" fmla="*/ 0 h 1108038"/>
                  <a:gd name="connsiteX2" fmla="*/ 1579358 w 1579358"/>
                  <a:gd name="connsiteY2" fmla="*/ 1108038 h 1108038"/>
                  <a:gd name="connsiteX3" fmla="*/ 175484 w 1579358"/>
                  <a:gd name="connsiteY3" fmla="*/ 1108037 h 1108038"/>
                  <a:gd name="connsiteX4" fmla="*/ 175484 w 1579358"/>
                  <a:gd name="connsiteY4" fmla="*/ 0 h 1108038"/>
                  <a:gd name="connsiteX0" fmla="*/ 169378 w 1573252"/>
                  <a:gd name="connsiteY0" fmla="*/ 0 h 1108038"/>
                  <a:gd name="connsiteX1" fmla="*/ 1573252 w 1573252"/>
                  <a:gd name="connsiteY1" fmla="*/ 0 h 1108038"/>
                  <a:gd name="connsiteX2" fmla="*/ 1573252 w 1573252"/>
                  <a:gd name="connsiteY2" fmla="*/ 1108038 h 1108038"/>
                  <a:gd name="connsiteX3" fmla="*/ 169378 w 1573252"/>
                  <a:gd name="connsiteY3" fmla="*/ 1108037 h 1108038"/>
                  <a:gd name="connsiteX4" fmla="*/ 169378 w 1573252"/>
                  <a:gd name="connsiteY4" fmla="*/ 0 h 1108038"/>
                  <a:gd name="connsiteX0" fmla="*/ 157058 w 1560932"/>
                  <a:gd name="connsiteY0" fmla="*/ 0 h 1108038"/>
                  <a:gd name="connsiteX1" fmla="*/ 1560932 w 1560932"/>
                  <a:gd name="connsiteY1" fmla="*/ 0 h 1108038"/>
                  <a:gd name="connsiteX2" fmla="*/ 1560932 w 1560932"/>
                  <a:gd name="connsiteY2" fmla="*/ 1108038 h 1108038"/>
                  <a:gd name="connsiteX3" fmla="*/ 157058 w 1560932"/>
                  <a:gd name="connsiteY3" fmla="*/ 1108037 h 1108038"/>
                  <a:gd name="connsiteX4" fmla="*/ 157058 w 1560932"/>
                  <a:gd name="connsiteY4" fmla="*/ 0 h 1108038"/>
                  <a:gd name="connsiteX0" fmla="*/ 144739 w 1548613"/>
                  <a:gd name="connsiteY0" fmla="*/ 0 h 1108038"/>
                  <a:gd name="connsiteX1" fmla="*/ 1548613 w 1548613"/>
                  <a:gd name="connsiteY1" fmla="*/ 0 h 1108038"/>
                  <a:gd name="connsiteX2" fmla="*/ 1548613 w 1548613"/>
                  <a:gd name="connsiteY2" fmla="*/ 1108038 h 1108038"/>
                  <a:gd name="connsiteX3" fmla="*/ 144739 w 1548613"/>
                  <a:gd name="connsiteY3" fmla="*/ 1108037 h 1108038"/>
                  <a:gd name="connsiteX4" fmla="*/ 144739 w 1548613"/>
                  <a:gd name="connsiteY4" fmla="*/ 0 h 1108038"/>
                  <a:gd name="connsiteX0" fmla="*/ 133627 w 1537501"/>
                  <a:gd name="connsiteY0" fmla="*/ 0 h 1108038"/>
                  <a:gd name="connsiteX1" fmla="*/ 1537501 w 1537501"/>
                  <a:gd name="connsiteY1" fmla="*/ 0 h 1108038"/>
                  <a:gd name="connsiteX2" fmla="*/ 1537501 w 1537501"/>
                  <a:gd name="connsiteY2" fmla="*/ 1108038 h 1108038"/>
                  <a:gd name="connsiteX3" fmla="*/ 133627 w 1537501"/>
                  <a:gd name="connsiteY3" fmla="*/ 1108037 h 1108038"/>
                  <a:gd name="connsiteX4" fmla="*/ 133627 w 1537501"/>
                  <a:gd name="connsiteY4" fmla="*/ 0 h 1108038"/>
                  <a:gd name="connsiteX0" fmla="*/ 114338 w 1518212"/>
                  <a:gd name="connsiteY0" fmla="*/ 0 h 1108038"/>
                  <a:gd name="connsiteX1" fmla="*/ 1518212 w 1518212"/>
                  <a:gd name="connsiteY1" fmla="*/ 0 h 1108038"/>
                  <a:gd name="connsiteX2" fmla="*/ 1518212 w 1518212"/>
                  <a:gd name="connsiteY2" fmla="*/ 1108038 h 1108038"/>
                  <a:gd name="connsiteX3" fmla="*/ 114338 w 1518212"/>
                  <a:gd name="connsiteY3" fmla="*/ 1108037 h 1108038"/>
                  <a:gd name="connsiteX4" fmla="*/ 114338 w 1518212"/>
                  <a:gd name="connsiteY4" fmla="*/ 0 h 1108038"/>
                  <a:gd name="connsiteX0" fmla="*/ 126267 w 1530141"/>
                  <a:gd name="connsiteY0" fmla="*/ 0 h 1108038"/>
                  <a:gd name="connsiteX1" fmla="*/ 1530141 w 1530141"/>
                  <a:gd name="connsiteY1" fmla="*/ 0 h 1108038"/>
                  <a:gd name="connsiteX2" fmla="*/ 1530141 w 1530141"/>
                  <a:gd name="connsiteY2" fmla="*/ 1108038 h 1108038"/>
                  <a:gd name="connsiteX3" fmla="*/ 126267 w 1530141"/>
                  <a:gd name="connsiteY3" fmla="*/ 1108037 h 1108038"/>
                  <a:gd name="connsiteX4" fmla="*/ 126267 w 1530141"/>
                  <a:gd name="connsiteY4" fmla="*/ 0 h 1108038"/>
                  <a:gd name="connsiteX0" fmla="*/ 124271 w 1528145"/>
                  <a:gd name="connsiteY0" fmla="*/ 0 h 1108038"/>
                  <a:gd name="connsiteX1" fmla="*/ 1528145 w 1528145"/>
                  <a:gd name="connsiteY1" fmla="*/ 0 h 1108038"/>
                  <a:gd name="connsiteX2" fmla="*/ 1528145 w 1528145"/>
                  <a:gd name="connsiteY2" fmla="*/ 1108038 h 1108038"/>
                  <a:gd name="connsiteX3" fmla="*/ 124271 w 1528145"/>
                  <a:gd name="connsiteY3" fmla="*/ 1108037 h 1108038"/>
                  <a:gd name="connsiteX4" fmla="*/ 124271 w 1528145"/>
                  <a:gd name="connsiteY4" fmla="*/ 0 h 1108038"/>
                  <a:gd name="connsiteX0" fmla="*/ 121820 w 1525694"/>
                  <a:gd name="connsiteY0" fmla="*/ 0 h 1108038"/>
                  <a:gd name="connsiteX1" fmla="*/ 1525694 w 1525694"/>
                  <a:gd name="connsiteY1" fmla="*/ 0 h 1108038"/>
                  <a:gd name="connsiteX2" fmla="*/ 1525694 w 1525694"/>
                  <a:gd name="connsiteY2" fmla="*/ 1108038 h 1108038"/>
                  <a:gd name="connsiteX3" fmla="*/ 121820 w 1525694"/>
                  <a:gd name="connsiteY3" fmla="*/ 1108037 h 1108038"/>
                  <a:gd name="connsiteX4" fmla="*/ 121820 w 1525694"/>
                  <a:gd name="connsiteY4" fmla="*/ 0 h 1108038"/>
                  <a:gd name="connsiteX0" fmla="*/ 122631 w 1526505"/>
                  <a:gd name="connsiteY0" fmla="*/ 0 h 1108038"/>
                  <a:gd name="connsiteX1" fmla="*/ 1526505 w 1526505"/>
                  <a:gd name="connsiteY1" fmla="*/ 0 h 1108038"/>
                  <a:gd name="connsiteX2" fmla="*/ 1526505 w 1526505"/>
                  <a:gd name="connsiteY2" fmla="*/ 1108038 h 1108038"/>
                  <a:gd name="connsiteX3" fmla="*/ 122631 w 1526505"/>
                  <a:gd name="connsiteY3" fmla="*/ 1108037 h 1108038"/>
                  <a:gd name="connsiteX4" fmla="*/ 122631 w 1526505"/>
                  <a:gd name="connsiteY4" fmla="*/ 0 h 1108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6505" h="1108038">
                    <a:moveTo>
                      <a:pt x="122631" y="0"/>
                    </a:moveTo>
                    <a:lnTo>
                      <a:pt x="1526505" y="0"/>
                    </a:lnTo>
                    <a:lnTo>
                      <a:pt x="1526505" y="1108038"/>
                    </a:lnTo>
                    <a:lnTo>
                      <a:pt x="122631" y="1108037"/>
                    </a:lnTo>
                    <a:cubicBezTo>
                      <a:pt x="-73587" y="920274"/>
                      <a:pt x="-4566" y="41633"/>
                      <a:pt x="122631" y="0"/>
                    </a:cubicBezTo>
                    <a:close/>
                  </a:path>
                </a:pathLst>
              </a:custGeom>
              <a:gradFill>
                <a:gsLst>
                  <a:gs pos="57000">
                    <a:schemeClr val="bg1">
                      <a:lumMod val="95000"/>
                    </a:schemeClr>
                  </a:gs>
                  <a:gs pos="0">
                    <a:schemeClr val="bg1">
                      <a:lumMod val="85000"/>
                    </a:schemeClr>
                  </a:gs>
                  <a:gs pos="100000">
                    <a:schemeClr val="bg1">
                      <a:lumMod val="59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p:cNvSpPr/>
              <p:nvPr/>
            </p:nvSpPr>
            <p:spPr>
              <a:xfrm rot="20059799" flipH="1">
                <a:off x="5693546" y="1336933"/>
                <a:ext cx="80208" cy="140787"/>
              </a:xfrm>
              <a:prstGeom prst="ellipse">
                <a:avLst/>
              </a:prstGeom>
              <a:solidFill>
                <a:schemeClr val="bg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任意多边形 7"/>
              <p:cNvSpPr/>
              <p:nvPr/>
            </p:nvSpPr>
            <p:spPr>
              <a:xfrm flipH="1">
                <a:off x="4036411" y="1384421"/>
                <a:ext cx="1071959" cy="68989"/>
              </a:xfrm>
              <a:custGeom>
                <a:avLst/>
                <a:gdLst>
                  <a:gd name="connsiteX0" fmla="*/ 83016 w 1029264"/>
                  <a:gd name="connsiteY0" fmla="*/ 0 h 166032"/>
                  <a:gd name="connsiteX1" fmla="*/ 1029264 w 1029264"/>
                  <a:gd name="connsiteY1" fmla="*/ 0 h 166032"/>
                  <a:gd name="connsiteX2" fmla="*/ 1029264 w 1029264"/>
                  <a:gd name="connsiteY2" fmla="*/ 166032 h 166032"/>
                  <a:gd name="connsiteX3" fmla="*/ 83016 w 1029264"/>
                  <a:gd name="connsiteY3" fmla="*/ 166032 h 166032"/>
                  <a:gd name="connsiteX4" fmla="*/ 0 w 1029264"/>
                  <a:gd name="connsiteY4" fmla="*/ 83016 h 166032"/>
                  <a:gd name="connsiteX5" fmla="*/ 83016 w 1029264"/>
                  <a:gd name="connsiteY5" fmla="*/ 0 h 166032"/>
                  <a:gd name="connsiteX0" fmla="*/ 52990 w 999238"/>
                  <a:gd name="connsiteY0" fmla="*/ 0 h 166032"/>
                  <a:gd name="connsiteX1" fmla="*/ 999238 w 999238"/>
                  <a:gd name="connsiteY1" fmla="*/ 0 h 166032"/>
                  <a:gd name="connsiteX2" fmla="*/ 999238 w 999238"/>
                  <a:gd name="connsiteY2" fmla="*/ 166032 h 166032"/>
                  <a:gd name="connsiteX3" fmla="*/ 52990 w 999238"/>
                  <a:gd name="connsiteY3" fmla="*/ 166032 h 166032"/>
                  <a:gd name="connsiteX4" fmla="*/ 0 w 999238"/>
                  <a:gd name="connsiteY4" fmla="*/ 83018 h 166032"/>
                  <a:gd name="connsiteX5" fmla="*/ 52990 w 999238"/>
                  <a:gd name="connsiteY5" fmla="*/ 0 h 166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99238" h="166032">
                    <a:moveTo>
                      <a:pt x="52990" y="0"/>
                    </a:moveTo>
                    <a:lnTo>
                      <a:pt x="999238" y="0"/>
                    </a:lnTo>
                    <a:lnTo>
                      <a:pt x="999238" y="166032"/>
                    </a:lnTo>
                    <a:lnTo>
                      <a:pt x="52990" y="166032"/>
                    </a:lnTo>
                    <a:cubicBezTo>
                      <a:pt x="7142" y="166032"/>
                      <a:pt x="0" y="128866"/>
                      <a:pt x="0" y="83018"/>
                    </a:cubicBezTo>
                    <a:cubicBezTo>
                      <a:pt x="0" y="37170"/>
                      <a:pt x="7142" y="0"/>
                      <a:pt x="52990" y="0"/>
                    </a:cubicBezTo>
                    <a:close/>
                  </a:path>
                </a:pathLst>
              </a:custGeom>
              <a:solidFill>
                <a:schemeClr val="bg1">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9" name="组合 58"/>
              <p:cNvGrpSpPr/>
              <p:nvPr/>
            </p:nvGrpSpPr>
            <p:grpSpPr>
              <a:xfrm flipH="1">
                <a:off x="3557398" y="1298032"/>
                <a:ext cx="479014" cy="394133"/>
                <a:chOff x="6024284" y="-1023823"/>
                <a:chExt cx="1839559" cy="948519"/>
              </a:xfrm>
            </p:grpSpPr>
            <p:sp>
              <p:nvSpPr>
                <p:cNvPr id="10" name="任意多边形 9"/>
                <p:cNvSpPr/>
                <p:nvPr/>
              </p:nvSpPr>
              <p:spPr>
                <a:xfrm flipH="1">
                  <a:off x="6024284" y="-1023823"/>
                  <a:ext cx="1839559" cy="948519"/>
                </a:xfrm>
                <a:custGeom>
                  <a:avLst/>
                  <a:gdLst>
                    <a:gd name="connsiteX0" fmla="*/ 0 w 1957893"/>
                    <a:gd name="connsiteY0" fmla="*/ 554018 h 1108038"/>
                    <a:gd name="connsiteX1" fmla="*/ 0 w 1957893"/>
                    <a:gd name="connsiteY1" fmla="*/ 554019 h 1108038"/>
                    <a:gd name="connsiteX2" fmla="*/ 0 w 1957893"/>
                    <a:gd name="connsiteY2" fmla="*/ 554019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1256 w 1957893"/>
                    <a:gd name="connsiteY7" fmla="*/ 665672 h 1108038"/>
                    <a:gd name="connsiteX8" fmla="*/ 0 w 1957893"/>
                    <a:gd name="connsiteY8" fmla="*/ 554019 h 1108038"/>
                    <a:gd name="connsiteX9" fmla="*/ 11256 w 1957893"/>
                    <a:gd name="connsiteY9" fmla="*/ 442365 h 1108038"/>
                    <a:gd name="connsiteX10" fmla="*/ 554019 w 1957893"/>
                    <a:gd name="connsiteY10" fmla="*/ 0 h 1108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57893" h="1108038">
                      <a:moveTo>
                        <a:pt x="0" y="554018"/>
                      </a:moveTo>
                      <a:lnTo>
                        <a:pt x="0" y="554019"/>
                      </a:lnTo>
                      <a:lnTo>
                        <a:pt x="0" y="554019"/>
                      </a:lnTo>
                      <a:close/>
                      <a:moveTo>
                        <a:pt x="554019" y="0"/>
                      </a:moveTo>
                      <a:lnTo>
                        <a:pt x="1957893" y="0"/>
                      </a:lnTo>
                      <a:lnTo>
                        <a:pt x="1957893" y="1108038"/>
                      </a:lnTo>
                      <a:lnTo>
                        <a:pt x="554019" y="1108037"/>
                      </a:lnTo>
                      <a:cubicBezTo>
                        <a:pt x="286290" y="1108037"/>
                        <a:pt x="62916" y="918129"/>
                        <a:pt x="11256" y="665672"/>
                      </a:cubicBezTo>
                      <a:lnTo>
                        <a:pt x="0" y="554019"/>
                      </a:lnTo>
                      <a:lnTo>
                        <a:pt x="11256" y="442365"/>
                      </a:lnTo>
                      <a:cubicBezTo>
                        <a:pt x="62916" y="189908"/>
                        <a:pt x="286290" y="0"/>
                        <a:pt x="554019" y="0"/>
                      </a:cubicBezTo>
                      <a:close/>
                    </a:path>
                  </a:pathLst>
                </a:custGeom>
                <a:gradFill>
                  <a:gsLst>
                    <a:gs pos="0">
                      <a:srgbClr val="70AC2E"/>
                    </a:gs>
                    <a:gs pos="100000">
                      <a:srgbClr val="206F36"/>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任意多边形 10"/>
                <p:cNvSpPr/>
                <p:nvPr/>
              </p:nvSpPr>
              <p:spPr>
                <a:xfrm flipH="1">
                  <a:off x="7381877" y="-1020722"/>
                  <a:ext cx="481966" cy="942317"/>
                </a:xfrm>
                <a:custGeom>
                  <a:avLst/>
                  <a:gdLst>
                    <a:gd name="connsiteX0" fmla="*/ 481966 w 481966"/>
                    <a:gd name="connsiteY0" fmla="*/ 0 h 942317"/>
                    <a:gd name="connsiteX1" fmla="*/ 428392 w 481966"/>
                    <a:gd name="connsiteY1" fmla="*/ 4306 h 942317"/>
                    <a:gd name="connsiteX2" fmla="*/ 10576 w 481966"/>
                    <a:gd name="connsiteY2" fmla="*/ 375579 h 942317"/>
                    <a:gd name="connsiteX3" fmla="*/ 0 w 481966"/>
                    <a:gd name="connsiteY3" fmla="*/ 471159 h 942317"/>
                    <a:gd name="connsiteX4" fmla="*/ 10576 w 481966"/>
                    <a:gd name="connsiteY4" fmla="*/ 566737 h 942317"/>
                    <a:gd name="connsiteX5" fmla="*/ 428392 w 481966"/>
                    <a:gd name="connsiteY5" fmla="*/ 938010 h 942317"/>
                    <a:gd name="connsiteX6" fmla="*/ 481966 w 481966"/>
                    <a:gd name="connsiteY6" fmla="*/ 942317 h 9423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966" h="942317">
                      <a:moveTo>
                        <a:pt x="481966" y="0"/>
                      </a:moveTo>
                      <a:lnTo>
                        <a:pt x="428392" y="4306"/>
                      </a:lnTo>
                      <a:cubicBezTo>
                        <a:pt x="219040" y="38378"/>
                        <a:pt x="53046" y="186481"/>
                        <a:pt x="10576" y="375579"/>
                      </a:cubicBezTo>
                      <a:lnTo>
                        <a:pt x="0" y="471159"/>
                      </a:lnTo>
                      <a:lnTo>
                        <a:pt x="10576" y="566737"/>
                      </a:lnTo>
                      <a:cubicBezTo>
                        <a:pt x="53046" y="755835"/>
                        <a:pt x="219040" y="903939"/>
                        <a:pt x="428392" y="938010"/>
                      </a:cubicBezTo>
                      <a:lnTo>
                        <a:pt x="481966" y="942317"/>
                      </a:lnTo>
                      <a:close/>
                    </a:path>
                  </a:pathLst>
                </a:custGeom>
                <a:gradFill>
                  <a:gsLst>
                    <a:gs pos="0">
                      <a:srgbClr val="7ABC32"/>
                    </a:gs>
                    <a:gs pos="100000">
                      <a:srgbClr val="6C9133"/>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椭圆 11"/>
                <p:cNvSpPr/>
                <p:nvPr/>
              </p:nvSpPr>
              <p:spPr>
                <a:xfrm rot="20059799" flipH="1">
                  <a:off x="7362325" y="-916479"/>
                  <a:ext cx="206915" cy="338819"/>
                </a:xfrm>
                <a:prstGeom prst="ellipse">
                  <a:avLst/>
                </a:prstGeom>
                <a:solidFill>
                  <a:schemeClr val="bg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任意多边形 12"/>
                <p:cNvSpPr/>
                <p:nvPr/>
              </p:nvSpPr>
              <p:spPr>
                <a:xfrm flipH="1">
                  <a:off x="6038459" y="-815921"/>
                  <a:ext cx="1029264" cy="166032"/>
                </a:xfrm>
                <a:custGeom>
                  <a:avLst/>
                  <a:gdLst>
                    <a:gd name="connsiteX0" fmla="*/ 83016 w 1029264"/>
                    <a:gd name="connsiteY0" fmla="*/ 0 h 166032"/>
                    <a:gd name="connsiteX1" fmla="*/ 1029264 w 1029264"/>
                    <a:gd name="connsiteY1" fmla="*/ 0 h 166032"/>
                    <a:gd name="connsiteX2" fmla="*/ 1029264 w 1029264"/>
                    <a:gd name="connsiteY2" fmla="*/ 166032 h 166032"/>
                    <a:gd name="connsiteX3" fmla="*/ 83016 w 1029264"/>
                    <a:gd name="connsiteY3" fmla="*/ 166032 h 166032"/>
                    <a:gd name="connsiteX4" fmla="*/ 0 w 1029264"/>
                    <a:gd name="connsiteY4" fmla="*/ 83016 h 166032"/>
                    <a:gd name="connsiteX5" fmla="*/ 83016 w 1029264"/>
                    <a:gd name="connsiteY5" fmla="*/ 0 h 166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29264" h="166032">
                      <a:moveTo>
                        <a:pt x="83016" y="0"/>
                      </a:moveTo>
                      <a:lnTo>
                        <a:pt x="1029264" y="0"/>
                      </a:lnTo>
                      <a:lnTo>
                        <a:pt x="1029264" y="166032"/>
                      </a:lnTo>
                      <a:lnTo>
                        <a:pt x="83016" y="166032"/>
                      </a:lnTo>
                      <a:cubicBezTo>
                        <a:pt x="37168" y="166032"/>
                        <a:pt x="0" y="128864"/>
                        <a:pt x="0" y="83016"/>
                      </a:cubicBezTo>
                      <a:cubicBezTo>
                        <a:pt x="0" y="37168"/>
                        <a:pt x="37168" y="0"/>
                        <a:pt x="83016" y="0"/>
                      </a:cubicBezTo>
                      <a:close/>
                    </a:path>
                  </a:pathLst>
                </a:custGeom>
                <a:solidFill>
                  <a:schemeClr val="bg1">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4" name="文本框 63"/>
            <p:cNvSpPr txBox="1"/>
            <p:nvPr/>
          </p:nvSpPr>
          <p:spPr>
            <a:xfrm>
              <a:off x="4283523" y="3673180"/>
              <a:ext cx="450764" cy="400110"/>
            </a:xfrm>
            <a:prstGeom prst="rect">
              <a:avLst/>
            </a:prstGeom>
            <a:noFill/>
          </p:spPr>
          <p:txBody>
            <a:bodyPr wrap="none" rtlCol="0">
              <a:spAutoFit/>
            </a:bodyPr>
            <a:lstStyle/>
            <a:p>
              <a:r>
                <a:rPr lang="en-US" altLang="zh-CN" sz="2000" dirty="0" smtClean="0">
                  <a:solidFill>
                    <a:schemeClr val="bg1"/>
                  </a:solidFill>
                  <a:cs typeface="+mn-ea"/>
                  <a:sym typeface="+mn-lt"/>
                </a:rPr>
                <a:t>04</a:t>
              </a:r>
              <a:endParaRPr lang="zh-CN" altLang="en-US" sz="2000" dirty="0">
                <a:solidFill>
                  <a:schemeClr val="bg1"/>
                </a:solidFill>
                <a:cs typeface="+mn-ea"/>
                <a:sym typeface="+mn-lt"/>
              </a:endParaRPr>
            </a:p>
          </p:txBody>
        </p:sp>
        <p:sp>
          <p:nvSpPr>
            <p:cNvPr id="5" name="文本框 64"/>
            <p:cNvSpPr txBox="1"/>
            <p:nvPr/>
          </p:nvSpPr>
          <p:spPr>
            <a:xfrm>
              <a:off x="4802928" y="3696390"/>
              <a:ext cx="1415772" cy="338554"/>
            </a:xfrm>
            <a:prstGeom prst="rect">
              <a:avLst/>
            </a:prstGeom>
            <a:noFill/>
          </p:spPr>
          <p:txBody>
            <a:bodyPr wrap="none" rtlCol="0">
              <a:spAutoFit/>
            </a:bodyPr>
            <a:lstStyle/>
            <a:p>
              <a:r>
                <a:rPr lang="zh-CN" altLang="en-US" sz="1600" dirty="0" smtClean="0">
                  <a:latin typeface="方正黑体_GBK" pitchFamily="65" charset="-122"/>
                  <a:ea typeface="方正黑体_GBK" pitchFamily="65" charset="-122"/>
                  <a:cs typeface="+mn-ea"/>
                  <a:sym typeface="+mn-lt"/>
                </a:rPr>
                <a:t>几点工作建议</a:t>
              </a:r>
              <a:endParaRPr lang="zh-CN" altLang="en-US" sz="1600" dirty="0">
                <a:latin typeface="方正黑体_GBK" pitchFamily="65" charset="-122"/>
                <a:ea typeface="方正黑体_GBK" pitchFamily="65" charset="-122"/>
                <a:cs typeface="+mn-ea"/>
                <a:sym typeface="+mn-lt"/>
              </a:endParaRPr>
            </a:p>
          </p:txBody>
        </p:sp>
      </p:grpSp>
      <p:sp>
        <p:nvSpPr>
          <p:cNvPr id="14" name="文本框 18"/>
          <p:cNvSpPr txBox="1"/>
          <p:nvPr/>
        </p:nvSpPr>
        <p:spPr>
          <a:xfrm>
            <a:off x="3159760" y="1381760"/>
            <a:ext cx="4947920" cy="2308324"/>
          </a:xfrm>
          <a:prstGeom prst="rect">
            <a:avLst/>
          </a:prstGeom>
          <a:noFill/>
        </p:spPr>
        <p:txBody>
          <a:bodyPr wrap="square" rtlCol="0">
            <a:spAutoFit/>
          </a:bodyPr>
          <a:lstStyle/>
          <a:p>
            <a:r>
              <a:rPr lang="zh-CN" altLang="en-US" sz="1600" dirty="0" smtClean="0">
                <a:latin typeface="方正黑体_GBK" pitchFamily="65" charset="-122"/>
                <a:ea typeface="方正黑体_GBK" pitchFamily="65" charset="-122"/>
              </a:rPr>
              <a:t>（</a:t>
            </a:r>
            <a:r>
              <a:rPr lang="en-US" altLang="zh-CN" sz="1600" dirty="0" smtClean="0">
                <a:latin typeface="方正黑体_GBK" pitchFamily="65" charset="-122"/>
                <a:ea typeface="方正黑体_GBK" pitchFamily="65" charset="-122"/>
              </a:rPr>
              <a:t>2</a:t>
            </a:r>
            <a:r>
              <a:rPr lang="zh-CN" altLang="en-US" sz="1600" dirty="0" smtClean="0">
                <a:latin typeface="方正黑体_GBK" pitchFamily="65" charset="-122"/>
                <a:ea typeface="方正黑体_GBK" pitchFamily="65" charset="-122"/>
              </a:rPr>
              <a:t>）</a:t>
            </a:r>
            <a:r>
              <a:rPr lang="zh-CN" altLang="zh-CN" sz="1600" dirty="0" smtClean="0">
                <a:latin typeface="方正黑体_GBK" pitchFamily="65" charset="-122"/>
                <a:ea typeface="方正黑体_GBK" pitchFamily="65" charset="-122"/>
              </a:rPr>
              <a:t>当好监督员。</a:t>
            </a:r>
            <a:endParaRPr lang="en-US" altLang="zh-CN" sz="1600" dirty="0" smtClean="0">
              <a:latin typeface="方正黑体_GBK" pitchFamily="65" charset="-122"/>
              <a:ea typeface="方正黑体_GBK" pitchFamily="65" charset="-122"/>
            </a:endParaRPr>
          </a:p>
          <a:p>
            <a:r>
              <a:rPr lang="zh-CN" altLang="zh-CN" sz="1600" b="1" dirty="0" smtClean="0">
                <a:latin typeface="方正仿宋_GBK" pitchFamily="65" charset="-122"/>
                <a:ea typeface="方正仿宋_GBK" pitchFamily="65" charset="-122"/>
              </a:rPr>
              <a:t>一是监督群众有病要医。</a:t>
            </a:r>
            <a:r>
              <a:rPr lang="zh-CN" altLang="zh-CN" sz="1600" dirty="0" smtClean="0">
                <a:latin typeface="方正仿宋_GBK" pitchFamily="65" charset="-122"/>
                <a:ea typeface="方正仿宋_GBK" pitchFamily="65" charset="-122"/>
              </a:rPr>
              <a:t>入户走访时，发现患病贫困群众，要填报《医疗救治申请表》，交乡镇卫生院。诊断明确，应当住院的，动员其到乡镇卫生院住院；应当门诊治疗的，动员其门诊治疗。不应小病扛、大病拖，要通过治疗恢复劳动能力，实现稳定脱贫。监督群众参加医保。监督慢性病群众要及时向乡镇社保所提交特病鉴定申请，尽快</a:t>
            </a:r>
            <a:r>
              <a:rPr lang="zh-CN" altLang="zh-CN" sz="1600" b="1" dirty="0" smtClean="0">
                <a:latin typeface="方正仿宋_GBK" pitchFamily="65" charset="-122"/>
                <a:ea typeface="方正仿宋_GBK" pitchFamily="65" charset="-122"/>
              </a:rPr>
              <a:t>办理医保特病卡</a:t>
            </a:r>
            <a:r>
              <a:rPr lang="zh-CN" altLang="zh-CN" sz="1600" dirty="0" smtClean="0">
                <a:latin typeface="方正仿宋_GBK" pitchFamily="65" charset="-122"/>
                <a:ea typeface="方正仿宋_GBK" pitchFamily="65" charset="-122"/>
              </a:rPr>
              <a:t>，</a:t>
            </a:r>
            <a:r>
              <a:rPr lang="zh-CN" altLang="zh-CN" sz="1600" b="1" dirty="0" smtClean="0">
                <a:latin typeface="方正仿宋_GBK" pitchFamily="65" charset="-122"/>
                <a:ea typeface="方正仿宋_GBK" pitchFamily="65" charset="-122"/>
              </a:rPr>
              <a:t>享受医保特病门诊补助</a:t>
            </a:r>
            <a:r>
              <a:rPr lang="zh-CN" altLang="zh-CN" sz="1600" dirty="0" smtClean="0">
                <a:latin typeface="方正仿宋_GBK" pitchFamily="65" charset="-122"/>
                <a:ea typeface="方正仿宋_GBK" pitchFamily="65" charset="-122"/>
              </a:rPr>
              <a:t>。</a:t>
            </a:r>
            <a:endParaRPr lang="zh-CN" altLang="zh-CN" sz="1600" b="1" dirty="0" smtClean="0">
              <a:latin typeface="方正仿宋_GBK" pitchFamily="65" charset="-122"/>
              <a:ea typeface="方正仿宋_GBK" pitchFamily="65" charset="-122"/>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36000" fill="hold" nodeType="withEffect">
                                  <p:stCondLst>
                                    <p:cond delay="75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685874" y="612988"/>
            <a:ext cx="2673687" cy="450000"/>
            <a:chOff x="4204034" y="3640668"/>
            <a:chExt cx="2673687" cy="450000"/>
          </a:xfrm>
        </p:grpSpPr>
        <p:grpSp>
          <p:nvGrpSpPr>
            <p:cNvPr id="3" name="组合 54"/>
            <p:cNvGrpSpPr>
              <a:grpSpLocks noChangeAspect="1"/>
            </p:cNvGrpSpPr>
            <p:nvPr/>
          </p:nvGrpSpPr>
          <p:grpSpPr>
            <a:xfrm>
              <a:off x="4204034" y="3640668"/>
              <a:ext cx="2673687" cy="450000"/>
              <a:chOff x="3557398" y="1298032"/>
              <a:chExt cx="2341758" cy="394134"/>
            </a:xfrm>
          </p:grpSpPr>
          <p:sp>
            <p:nvSpPr>
              <p:cNvPr id="6" name="任意多边形 5"/>
              <p:cNvSpPr/>
              <p:nvPr/>
            </p:nvSpPr>
            <p:spPr>
              <a:xfrm flipH="1">
                <a:off x="4036409" y="1298033"/>
                <a:ext cx="1862747" cy="394133"/>
              </a:xfrm>
              <a:custGeom>
                <a:avLst/>
                <a:gdLst>
                  <a:gd name="connsiteX0" fmla="*/ 0 w 1957893"/>
                  <a:gd name="connsiteY0" fmla="*/ 554018 h 1108038"/>
                  <a:gd name="connsiteX1" fmla="*/ 0 w 1957893"/>
                  <a:gd name="connsiteY1" fmla="*/ 554019 h 1108038"/>
                  <a:gd name="connsiteX2" fmla="*/ 0 w 1957893"/>
                  <a:gd name="connsiteY2" fmla="*/ 554019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1256 w 1957893"/>
                  <a:gd name="connsiteY7" fmla="*/ 665672 h 1108038"/>
                  <a:gd name="connsiteX8" fmla="*/ 0 w 1957893"/>
                  <a:gd name="connsiteY8" fmla="*/ 554019 h 1108038"/>
                  <a:gd name="connsiteX9" fmla="*/ 11256 w 1957893"/>
                  <a:gd name="connsiteY9" fmla="*/ 442365 h 1108038"/>
                  <a:gd name="connsiteX10" fmla="*/ 554019 w 1957893"/>
                  <a:gd name="connsiteY10"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1256 w 1957893"/>
                  <a:gd name="connsiteY8" fmla="*/ 665672 h 1108038"/>
                  <a:gd name="connsiteX9" fmla="*/ 0 w 1957893"/>
                  <a:gd name="connsiteY9" fmla="*/ 554019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1256 w 1957893"/>
                  <a:gd name="connsiteY8" fmla="*/ 665672 h 1108038"/>
                  <a:gd name="connsiteX9" fmla="*/ 141417 w 1957893"/>
                  <a:gd name="connsiteY9" fmla="*/ 554021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80957 w 1957893"/>
                  <a:gd name="connsiteY10" fmla="*/ 428182 h 1108038"/>
                  <a:gd name="connsiteX11" fmla="*/ 554019 w 1957893"/>
                  <a:gd name="connsiteY11" fmla="*/ 0 h 1108038"/>
                  <a:gd name="connsiteX0" fmla="*/ 175358 w 1957893"/>
                  <a:gd name="connsiteY0" fmla="*/ 483112 h 1108038"/>
                  <a:gd name="connsiteX1" fmla="*/ 0 w 1957893"/>
                  <a:gd name="connsiteY1" fmla="*/ 554019 h 1108038"/>
                  <a:gd name="connsiteX2" fmla="*/ 0 w 1957893"/>
                  <a:gd name="connsiteY2" fmla="*/ 554019 h 1108038"/>
                  <a:gd name="connsiteX3" fmla="*/ 175358 w 1957893"/>
                  <a:gd name="connsiteY3" fmla="*/ 483112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80957 w 1957893"/>
                  <a:gd name="connsiteY10" fmla="*/ 428182 h 1108038"/>
                  <a:gd name="connsiteX11" fmla="*/ 554019 w 1957893"/>
                  <a:gd name="connsiteY11" fmla="*/ 0 h 1108038"/>
                  <a:gd name="connsiteX0" fmla="*/ 175358 w 1957893"/>
                  <a:gd name="connsiteY0" fmla="*/ 483112 h 1108038"/>
                  <a:gd name="connsiteX1" fmla="*/ 0 w 1957893"/>
                  <a:gd name="connsiteY1" fmla="*/ 554019 h 1108038"/>
                  <a:gd name="connsiteX2" fmla="*/ 175358 w 1957893"/>
                  <a:gd name="connsiteY2" fmla="*/ 483112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52673 w 1957893"/>
                  <a:gd name="connsiteY7" fmla="*/ 679852 h 1108038"/>
                  <a:gd name="connsiteX8" fmla="*/ 141417 w 1957893"/>
                  <a:gd name="connsiteY8" fmla="*/ 554021 h 1108038"/>
                  <a:gd name="connsiteX9" fmla="*/ 180957 w 1957893"/>
                  <a:gd name="connsiteY9" fmla="*/ 428182 h 1108038"/>
                  <a:gd name="connsiteX10" fmla="*/ 554019 w 1957893"/>
                  <a:gd name="connsiteY10" fmla="*/ 0 h 1108038"/>
                  <a:gd name="connsiteX0" fmla="*/ 412602 w 1816476"/>
                  <a:gd name="connsiteY0" fmla="*/ 0 h 1108038"/>
                  <a:gd name="connsiteX1" fmla="*/ 1816476 w 1816476"/>
                  <a:gd name="connsiteY1" fmla="*/ 0 h 1108038"/>
                  <a:gd name="connsiteX2" fmla="*/ 1816476 w 1816476"/>
                  <a:gd name="connsiteY2" fmla="*/ 1108038 h 1108038"/>
                  <a:gd name="connsiteX3" fmla="*/ 412602 w 1816476"/>
                  <a:gd name="connsiteY3" fmla="*/ 1108037 h 1108038"/>
                  <a:gd name="connsiteX4" fmla="*/ 11256 w 1816476"/>
                  <a:gd name="connsiteY4" fmla="*/ 679852 h 1108038"/>
                  <a:gd name="connsiteX5" fmla="*/ 0 w 1816476"/>
                  <a:gd name="connsiteY5" fmla="*/ 554021 h 1108038"/>
                  <a:gd name="connsiteX6" fmla="*/ 39540 w 1816476"/>
                  <a:gd name="connsiteY6" fmla="*/ 428182 h 1108038"/>
                  <a:gd name="connsiteX7" fmla="*/ 412602 w 1816476"/>
                  <a:gd name="connsiteY7" fmla="*/ 0 h 1108038"/>
                  <a:gd name="connsiteX0" fmla="*/ 412602 w 1816476"/>
                  <a:gd name="connsiteY0" fmla="*/ 0 h 1108038"/>
                  <a:gd name="connsiteX1" fmla="*/ 1816476 w 1816476"/>
                  <a:gd name="connsiteY1" fmla="*/ 0 h 1108038"/>
                  <a:gd name="connsiteX2" fmla="*/ 1816476 w 1816476"/>
                  <a:gd name="connsiteY2" fmla="*/ 1108038 h 1108038"/>
                  <a:gd name="connsiteX3" fmla="*/ 412602 w 1816476"/>
                  <a:gd name="connsiteY3" fmla="*/ 1108037 h 1108038"/>
                  <a:gd name="connsiteX4" fmla="*/ 11256 w 1816476"/>
                  <a:gd name="connsiteY4" fmla="*/ 679852 h 1108038"/>
                  <a:gd name="connsiteX5" fmla="*/ 0 w 1816476"/>
                  <a:gd name="connsiteY5" fmla="*/ 554021 h 1108038"/>
                  <a:gd name="connsiteX6" fmla="*/ 412602 w 1816476"/>
                  <a:gd name="connsiteY6" fmla="*/ 0 h 1108038"/>
                  <a:gd name="connsiteX0" fmla="*/ 401346 w 1805220"/>
                  <a:gd name="connsiteY0" fmla="*/ 0 h 1108038"/>
                  <a:gd name="connsiteX1" fmla="*/ 1805220 w 1805220"/>
                  <a:gd name="connsiteY1" fmla="*/ 0 h 1108038"/>
                  <a:gd name="connsiteX2" fmla="*/ 1805220 w 1805220"/>
                  <a:gd name="connsiteY2" fmla="*/ 1108038 h 1108038"/>
                  <a:gd name="connsiteX3" fmla="*/ 401346 w 1805220"/>
                  <a:gd name="connsiteY3" fmla="*/ 1108037 h 1108038"/>
                  <a:gd name="connsiteX4" fmla="*/ 0 w 1805220"/>
                  <a:gd name="connsiteY4" fmla="*/ 679852 h 1108038"/>
                  <a:gd name="connsiteX5" fmla="*/ 401346 w 1805220"/>
                  <a:gd name="connsiteY5" fmla="*/ 0 h 1108038"/>
                  <a:gd name="connsiteX0" fmla="*/ 175484 w 1579358"/>
                  <a:gd name="connsiteY0" fmla="*/ 0 h 1108038"/>
                  <a:gd name="connsiteX1" fmla="*/ 1579358 w 1579358"/>
                  <a:gd name="connsiteY1" fmla="*/ 0 h 1108038"/>
                  <a:gd name="connsiteX2" fmla="*/ 1579358 w 1579358"/>
                  <a:gd name="connsiteY2" fmla="*/ 1108038 h 1108038"/>
                  <a:gd name="connsiteX3" fmla="*/ 175484 w 1579358"/>
                  <a:gd name="connsiteY3" fmla="*/ 1108037 h 1108038"/>
                  <a:gd name="connsiteX4" fmla="*/ 175484 w 1579358"/>
                  <a:gd name="connsiteY4" fmla="*/ 0 h 1108038"/>
                  <a:gd name="connsiteX0" fmla="*/ 169378 w 1573252"/>
                  <a:gd name="connsiteY0" fmla="*/ 0 h 1108038"/>
                  <a:gd name="connsiteX1" fmla="*/ 1573252 w 1573252"/>
                  <a:gd name="connsiteY1" fmla="*/ 0 h 1108038"/>
                  <a:gd name="connsiteX2" fmla="*/ 1573252 w 1573252"/>
                  <a:gd name="connsiteY2" fmla="*/ 1108038 h 1108038"/>
                  <a:gd name="connsiteX3" fmla="*/ 169378 w 1573252"/>
                  <a:gd name="connsiteY3" fmla="*/ 1108037 h 1108038"/>
                  <a:gd name="connsiteX4" fmla="*/ 169378 w 1573252"/>
                  <a:gd name="connsiteY4" fmla="*/ 0 h 1108038"/>
                  <a:gd name="connsiteX0" fmla="*/ 157058 w 1560932"/>
                  <a:gd name="connsiteY0" fmla="*/ 0 h 1108038"/>
                  <a:gd name="connsiteX1" fmla="*/ 1560932 w 1560932"/>
                  <a:gd name="connsiteY1" fmla="*/ 0 h 1108038"/>
                  <a:gd name="connsiteX2" fmla="*/ 1560932 w 1560932"/>
                  <a:gd name="connsiteY2" fmla="*/ 1108038 h 1108038"/>
                  <a:gd name="connsiteX3" fmla="*/ 157058 w 1560932"/>
                  <a:gd name="connsiteY3" fmla="*/ 1108037 h 1108038"/>
                  <a:gd name="connsiteX4" fmla="*/ 157058 w 1560932"/>
                  <a:gd name="connsiteY4" fmla="*/ 0 h 1108038"/>
                  <a:gd name="connsiteX0" fmla="*/ 144739 w 1548613"/>
                  <a:gd name="connsiteY0" fmla="*/ 0 h 1108038"/>
                  <a:gd name="connsiteX1" fmla="*/ 1548613 w 1548613"/>
                  <a:gd name="connsiteY1" fmla="*/ 0 h 1108038"/>
                  <a:gd name="connsiteX2" fmla="*/ 1548613 w 1548613"/>
                  <a:gd name="connsiteY2" fmla="*/ 1108038 h 1108038"/>
                  <a:gd name="connsiteX3" fmla="*/ 144739 w 1548613"/>
                  <a:gd name="connsiteY3" fmla="*/ 1108037 h 1108038"/>
                  <a:gd name="connsiteX4" fmla="*/ 144739 w 1548613"/>
                  <a:gd name="connsiteY4" fmla="*/ 0 h 1108038"/>
                  <a:gd name="connsiteX0" fmla="*/ 133627 w 1537501"/>
                  <a:gd name="connsiteY0" fmla="*/ 0 h 1108038"/>
                  <a:gd name="connsiteX1" fmla="*/ 1537501 w 1537501"/>
                  <a:gd name="connsiteY1" fmla="*/ 0 h 1108038"/>
                  <a:gd name="connsiteX2" fmla="*/ 1537501 w 1537501"/>
                  <a:gd name="connsiteY2" fmla="*/ 1108038 h 1108038"/>
                  <a:gd name="connsiteX3" fmla="*/ 133627 w 1537501"/>
                  <a:gd name="connsiteY3" fmla="*/ 1108037 h 1108038"/>
                  <a:gd name="connsiteX4" fmla="*/ 133627 w 1537501"/>
                  <a:gd name="connsiteY4" fmla="*/ 0 h 1108038"/>
                  <a:gd name="connsiteX0" fmla="*/ 114338 w 1518212"/>
                  <a:gd name="connsiteY0" fmla="*/ 0 h 1108038"/>
                  <a:gd name="connsiteX1" fmla="*/ 1518212 w 1518212"/>
                  <a:gd name="connsiteY1" fmla="*/ 0 h 1108038"/>
                  <a:gd name="connsiteX2" fmla="*/ 1518212 w 1518212"/>
                  <a:gd name="connsiteY2" fmla="*/ 1108038 h 1108038"/>
                  <a:gd name="connsiteX3" fmla="*/ 114338 w 1518212"/>
                  <a:gd name="connsiteY3" fmla="*/ 1108037 h 1108038"/>
                  <a:gd name="connsiteX4" fmla="*/ 114338 w 1518212"/>
                  <a:gd name="connsiteY4" fmla="*/ 0 h 1108038"/>
                  <a:gd name="connsiteX0" fmla="*/ 126267 w 1530141"/>
                  <a:gd name="connsiteY0" fmla="*/ 0 h 1108038"/>
                  <a:gd name="connsiteX1" fmla="*/ 1530141 w 1530141"/>
                  <a:gd name="connsiteY1" fmla="*/ 0 h 1108038"/>
                  <a:gd name="connsiteX2" fmla="*/ 1530141 w 1530141"/>
                  <a:gd name="connsiteY2" fmla="*/ 1108038 h 1108038"/>
                  <a:gd name="connsiteX3" fmla="*/ 126267 w 1530141"/>
                  <a:gd name="connsiteY3" fmla="*/ 1108037 h 1108038"/>
                  <a:gd name="connsiteX4" fmla="*/ 126267 w 1530141"/>
                  <a:gd name="connsiteY4" fmla="*/ 0 h 1108038"/>
                  <a:gd name="connsiteX0" fmla="*/ 124271 w 1528145"/>
                  <a:gd name="connsiteY0" fmla="*/ 0 h 1108038"/>
                  <a:gd name="connsiteX1" fmla="*/ 1528145 w 1528145"/>
                  <a:gd name="connsiteY1" fmla="*/ 0 h 1108038"/>
                  <a:gd name="connsiteX2" fmla="*/ 1528145 w 1528145"/>
                  <a:gd name="connsiteY2" fmla="*/ 1108038 h 1108038"/>
                  <a:gd name="connsiteX3" fmla="*/ 124271 w 1528145"/>
                  <a:gd name="connsiteY3" fmla="*/ 1108037 h 1108038"/>
                  <a:gd name="connsiteX4" fmla="*/ 124271 w 1528145"/>
                  <a:gd name="connsiteY4" fmla="*/ 0 h 1108038"/>
                  <a:gd name="connsiteX0" fmla="*/ 121820 w 1525694"/>
                  <a:gd name="connsiteY0" fmla="*/ 0 h 1108038"/>
                  <a:gd name="connsiteX1" fmla="*/ 1525694 w 1525694"/>
                  <a:gd name="connsiteY1" fmla="*/ 0 h 1108038"/>
                  <a:gd name="connsiteX2" fmla="*/ 1525694 w 1525694"/>
                  <a:gd name="connsiteY2" fmla="*/ 1108038 h 1108038"/>
                  <a:gd name="connsiteX3" fmla="*/ 121820 w 1525694"/>
                  <a:gd name="connsiteY3" fmla="*/ 1108037 h 1108038"/>
                  <a:gd name="connsiteX4" fmla="*/ 121820 w 1525694"/>
                  <a:gd name="connsiteY4" fmla="*/ 0 h 1108038"/>
                  <a:gd name="connsiteX0" fmla="*/ 122631 w 1526505"/>
                  <a:gd name="connsiteY0" fmla="*/ 0 h 1108038"/>
                  <a:gd name="connsiteX1" fmla="*/ 1526505 w 1526505"/>
                  <a:gd name="connsiteY1" fmla="*/ 0 h 1108038"/>
                  <a:gd name="connsiteX2" fmla="*/ 1526505 w 1526505"/>
                  <a:gd name="connsiteY2" fmla="*/ 1108038 h 1108038"/>
                  <a:gd name="connsiteX3" fmla="*/ 122631 w 1526505"/>
                  <a:gd name="connsiteY3" fmla="*/ 1108037 h 1108038"/>
                  <a:gd name="connsiteX4" fmla="*/ 122631 w 1526505"/>
                  <a:gd name="connsiteY4" fmla="*/ 0 h 1108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6505" h="1108038">
                    <a:moveTo>
                      <a:pt x="122631" y="0"/>
                    </a:moveTo>
                    <a:lnTo>
                      <a:pt x="1526505" y="0"/>
                    </a:lnTo>
                    <a:lnTo>
                      <a:pt x="1526505" y="1108038"/>
                    </a:lnTo>
                    <a:lnTo>
                      <a:pt x="122631" y="1108037"/>
                    </a:lnTo>
                    <a:cubicBezTo>
                      <a:pt x="-73587" y="920274"/>
                      <a:pt x="-4566" y="41633"/>
                      <a:pt x="122631" y="0"/>
                    </a:cubicBezTo>
                    <a:close/>
                  </a:path>
                </a:pathLst>
              </a:custGeom>
              <a:gradFill>
                <a:gsLst>
                  <a:gs pos="57000">
                    <a:schemeClr val="bg1">
                      <a:lumMod val="95000"/>
                    </a:schemeClr>
                  </a:gs>
                  <a:gs pos="0">
                    <a:schemeClr val="bg1">
                      <a:lumMod val="85000"/>
                    </a:schemeClr>
                  </a:gs>
                  <a:gs pos="100000">
                    <a:schemeClr val="bg1">
                      <a:lumMod val="59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p:cNvSpPr/>
              <p:nvPr/>
            </p:nvSpPr>
            <p:spPr>
              <a:xfrm rot="20059799" flipH="1">
                <a:off x="5693546" y="1336933"/>
                <a:ext cx="80208" cy="140787"/>
              </a:xfrm>
              <a:prstGeom prst="ellipse">
                <a:avLst/>
              </a:prstGeom>
              <a:solidFill>
                <a:schemeClr val="bg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任意多边形 7"/>
              <p:cNvSpPr/>
              <p:nvPr/>
            </p:nvSpPr>
            <p:spPr>
              <a:xfrm flipH="1">
                <a:off x="4036411" y="1384421"/>
                <a:ext cx="1071959" cy="68989"/>
              </a:xfrm>
              <a:custGeom>
                <a:avLst/>
                <a:gdLst>
                  <a:gd name="connsiteX0" fmla="*/ 83016 w 1029264"/>
                  <a:gd name="connsiteY0" fmla="*/ 0 h 166032"/>
                  <a:gd name="connsiteX1" fmla="*/ 1029264 w 1029264"/>
                  <a:gd name="connsiteY1" fmla="*/ 0 h 166032"/>
                  <a:gd name="connsiteX2" fmla="*/ 1029264 w 1029264"/>
                  <a:gd name="connsiteY2" fmla="*/ 166032 h 166032"/>
                  <a:gd name="connsiteX3" fmla="*/ 83016 w 1029264"/>
                  <a:gd name="connsiteY3" fmla="*/ 166032 h 166032"/>
                  <a:gd name="connsiteX4" fmla="*/ 0 w 1029264"/>
                  <a:gd name="connsiteY4" fmla="*/ 83016 h 166032"/>
                  <a:gd name="connsiteX5" fmla="*/ 83016 w 1029264"/>
                  <a:gd name="connsiteY5" fmla="*/ 0 h 166032"/>
                  <a:gd name="connsiteX0" fmla="*/ 52990 w 999238"/>
                  <a:gd name="connsiteY0" fmla="*/ 0 h 166032"/>
                  <a:gd name="connsiteX1" fmla="*/ 999238 w 999238"/>
                  <a:gd name="connsiteY1" fmla="*/ 0 h 166032"/>
                  <a:gd name="connsiteX2" fmla="*/ 999238 w 999238"/>
                  <a:gd name="connsiteY2" fmla="*/ 166032 h 166032"/>
                  <a:gd name="connsiteX3" fmla="*/ 52990 w 999238"/>
                  <a:gd name="connsiteY3" fmla="*/ 166032 h 166032"/>
                  <a:gd name="connsiteX4" fmla="*/ 0 w 999238"/>
                  <a:gd name="connsiteY4" fmla="*/ 83018 h 166032"/>
                  <a:gd name="connsiteX5" fmla="*/ 52990 w 999238"/>
                  <a:gd name="connsiteY5" fmla="*/ 0 h 166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99238" h="166032">
                    <a:moveTo>
                      <a:pt x="52990" y="0"/>
                    </a:moveTo>
                    <a:lnTo>
                      <a:pt x="999238" y="0"/>
                    </a:lnTo>
                    <a:lnTo>
                      <a:pt x="999238" y="166032"/>
                    </a:lnTo>
                    <a:lnTo>
                      <a:pt x="52990" y="166032"/>
                    </a:lnTo>
                    <a:cubicBezTo>
                      <a:pt x="7142" y="166032"/>
                      <a:pt x="0" y="128866"/>
                      <a:pt x="0" y="83018"/>
                    </a:cubicBezTo>
                    <a:cubicBezTo>
                      <a:pt x="0" y="37170"/>
                      <a:pt x="7142" y="0"/>
                      <a:pt x="52990" y="0"/>
                    </a:cubicBezTo>
                    <a:close/>
                  </a:path>
                </a:pathLst>
              </a:custGeom>
              <a:solidFill>
                <a:schemeClr val="bg1">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9" name="组合 58"/>
              <p:cNvGrpSpPr/>
              <p:nvPr/>
            </p:nvGrpSpPr>
            <p:grpSpPr>
              <a:xfrm flipH="1">
                <a:off x="3557398" y="1298032"/>
                <a:ext cx="479014" cy="394133"/>
                <a:chOff x="6024284" y="-1023823"/>
                <a:chExt cx="1839559" cy="948519"/>
              </a:xfrm>
            </p:grpSpPr>
            <p:sp>
              <p:nvSpPr>
                <p:cNvPr id="10" name="任意多边形 9"/>
                <p:cNvSpPr/>
                <p:nvPr/>
              </p:nvSpPr>
              <p:spPr>
                <a:xfrm flipH="1">
                  <a:off x="6024284" y="-1023823"/>
                  <a:ext cx="1839559" cy="948519"/>
                </a:xfrm>
                <a:custGeom>
                  <a:avLst/>
                  <a:gdLst>
                    <a:gd name="connsiteX0" fmla="*/ 0 w 1957893"/>
                    <a:gd name="connsiteY0" fmla="*/ 554018 h 1108038"/>
                    <a:gd name="connsiteX1" fmla="*/ 0 w 1957893"/>
                    <a:gd name="connsiteY1" fmla="*/ 554019 h 1108038"/>
                    <a:gd name="connsiteX2" fmla="*/ 0 w 1957893"/>
                    <a:gd name="connsiteY2" fmla="*/ 554019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1256 w 1957893"/>
                    <a:gd name="connsiteY7" fmla="*/ 665672 h 1108038"/>
                    <a:gd name="connsiteX8" fmla="*/ 0 w 1957893"/>
                    <a:gd name="connsiteY8" fmla="*/ 554019 h 1108038"/>
                    <a:gd name="connsiteX9" fmla="*/ 11256 w 1957893"/>
                    <a:gd name="connsiteY9" fmla="*/ 442365 h 1108038"/>
                    <a:gd name="connsiteX10" fmla="*/ 554019 w 1957893"/>
                    <a:gd name="connsiteY10" fmla="*/ 0 h 1108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57893" h="1108038">
                      <a:moveTo>
                        <a:pt x="0" y="554018"/>
                      </a:moveTo>
                      <a:lnTo>
                        <a:pt x="0" y="554019"/>
                      </a:lnTo>
                      <a:lnTo>
                        <a:pt x="0" y="554019"/>
                      </a:lnTo>
                      <a:close/>
                      <a:moveTo>
                        <a:pt x="554019" y="0"/>
                      </a:moveTo>
                      <a:lnTo>
                        <a:pt x="1957893" y="0"/>
                      </a:lnTo>
                      <a:lnTo>
                        <a:pt x="1957893" y="1108038"/>
                      </a:lnTo>
                      <a:lnTo>
                        <a:pt x="554019" y="1108037"/>
                      </a:lnTo>
                      <a:cubicBezTo>
                        <a:pt x="286290" y="1108037"/>
                        <a:pt x="62916" y="918129"/>
                        <a:pt x="11256" y="665672"/>
                      </a:cubicBezTo>
                      <a:lnTo>
                        <a:pt x="0" y="554019"/>
                      </a:lnTo>
                      <a:lnTo>
                        <a:pt x="11256" y="442365"/>
                      </a:lnTo>
                      <a:cubicBezTo>
                        <a:pt x="62916" y="189908"/>
                        <a:pt x="286290" y="0"/>
                        <a:pt x="554019" y="0"/>
                      </a:cubicBezTo>
                      <a:close/>
                    </a:path>
                  </a:pathLst>
                </a:custGeom>
                <a:gradFill>
                  <a:gsLst>
                    <a:gs pos="0">
                      <a:srgbClr val="70AC2E"/>
                    </a:gs>
                    <a:gs pos="100000">
                      <a:srgbClr val="206F36"/>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任意多边形 10"/>
                <p:cNvSpPr/>
                <p:nvPr/>
              </p:nvSpPr>
              <p:spPr>
                <a:xfrm flipH="1">
                  <a:off x="7381877" y="-1020722"/>
                  <a:ext cx="481966" cy="942317"/>
                </a:xfrm>
                <a:custGeom>
                  <a:avLst/>
                  <a:gdLst>
                    <a:gd name="connsiteX0" fmla="*/ 481966 w 481966"/>
                    <a:gd name="connsiteY0" fmla="*/ 0 h 942317"/>
                    <a:gd name="connsiteX1" fmla="*/ 428392 w 481966"/>
                    <a:gd name="connsiteY1" fmla="*/ 4306 h 942317"/>
                    <a:gd name="connsiteX2" fmla="*/ 10576 w 481966"/>
                    <a:gd name="connsiteY2" fmla="*/ 375579 h 942317"/>
                    <a:gd name="connsiteX3" fmla="*/ 0 w 481966"/>
                    <a:gd name="connsiteY3" fmla="*/ 471159 h 942317"/>
                    <a:gd name="connsiteX4" fmla="*/ 10576 w 481966"/>
                    <a:gd name="connsiteY4" fmla="*/ 566737 h 942317"/>
                    <a:gd name="connsiteX5" fmla="*/ 428392 w 481966"/>
                    <a:gd name="connsiteY5" fmla="*/ 938010 h 942317"/>
                    <a:gd name="connsiteX6" fmla="*/ 481966 w 481966"/>
                    <a:gd name="connsiteY6" fmla="*/ 942317 h 9423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966" h="942317">
                      <a:moveTo>
                        <a:pt x="481966" y="0"/>
                      </a:moveTo>
                      <a:lnTo>
                        <a:pt x="428392" y="4306"/>
                      </a:lnTo>
                      <a:cubicBezTo>
                        <a:pt x="219040" y="38378"/>
                        <a:pt x="53046" y="186481"/>
                        <a:pt x="10576" y="375579"/>
                      </a:cubicBezTo>
                      <a:lnTo>
                        <a:pt x="0" y="471159"/>
                      </a:lnTo>
                      <a:lnTo>
                        <a:pt x="10576" y="566737"/>
                      </a:lnTo>
                      <a:cubicBezTo>
                        <a:pt x="53046" y="755835"/>
                        <a:pt x="219040" y="903939"/>
                        <a:pt x="428392" y="938010"/>
                      </a:cubicBezTo>
                      <a:lnTo>
                        <a:pt x="481966" y="942317"/>
                      </a:lnTo>
                      <a:close/>
                    </a:path>
                  </a:pathLst>
                </a:custGeom>
                <a:gradFill>
                  <a:gsLst>
                    <a:gs pos="0">
                      <a:srgbClr val="7ABC32"/>
                    </a:gs>
                    <a:gs pos="100000">
                      <a:srgbClr val="6C9133"/>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椭圆 11"/>
                <p:cNvSpPr/>
                <p:nvPr/>
              </p:nvSpPr>
              <p:spPr>
                <a:xfrm rot="20059799" flipH="1">
                  <a:off x="7362325" y="-916479"/>
                  <a:ext cx="206915" cy="338819"/>
                </a:xfrm>
                <a:prstGeom prst="ellipse">
                  <a:avLst/>
                </a:prstGeom>
                <a:solidFill>
                  <a:schemeClr val="bg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任意多边形 12"/>
                <p:cNvSpPr/>
                <p:nvPr/>
              </p:nvSpPr>
              <p:spPr>
                <a:xfrm flipH="1">
                  <a:off x="6038459" y="-815921"/>
                  <a:ext cx="1029264" cy="166032"/>
                </a:xfrm>
                <a:custGeom>
                  <a:avLst/>
                  <a:gdLst>
                    <a:gd name="connsiteX0" fmla="*/ 83016 w 1029264"/>
                    <a:gd name="connsiteY0" fmla="*/ 0 h 166032"/>
                    <a:gd name="connsiteX1" fmla="*/ 1029264 w 1029264"/>
                    <a:gd name="connsiteY1" fmla="*/ 0 h 166032"/>
                    <a:gd name="connsiteX2" fmla="*/ 1029264 w 1029264"/>
                    <a:gd name="connsiteY2" fmla="*/ 166032 h 166032"/>
                    <a:gd name="connsiteX3" fmla="*/ 83016 w 1029264"/>
                    <a:gd name="connsiteY3" fmla="*/ 166032 h 166032"/>
                    <a:gd name="connsiteX4" fmla="*/ 0 w 1029264"/>
                    <a:gd name="connsiteY4" fmla="*/ 83016 h 166032"/>
                    <a:gd name="connsiteX5" fmla="*/ 83016 w 1029264"/>
                    <a:gd name="connsiteY5" fmla="*/ 0 h 166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29264" h="166032">
                      <a:moveTo>
                        <a:pt x="83016" y="0"/>
                      </a:moveTo>
                      <a:lnTo>
                        <a:pt x="1029264" y="0"/>
                      </a:lnTo>
                      <a:lnTo>
                        <a:pt x="1029264" y="166032"/>
                      </a:lnTo>
                      <a:lnTo>
                        <a:pt x="83016" y="166032"/>
                      </a:lnTo>
                      <a:cubicBezTo>
                        <a:pt x="37168" y="166032"/>
                        <a:pt x="0" y="128864"/>
                        <a:pt x="0" y="83016"/>
                      </a:cubicBezTo>
                      <a:cubicBezTo>
                        <a:pt x="0" y="37168"/>
                        <a:pt x="37168" y="0"/>
                        <a:pt x="83016" y="0"/>
                      </a:cubicBezTo>
                      <a:close/>
                    </a:path>
                  </a:pathLst>
                </a:custGeom>
                <a:solidFill>
                  <a:schemeClr val="bg1">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4" name="文本框 63"/>
            <p:cNvSpPr txBox="1"/>
            <p:nvPr/>
          </p:nvSpPr>
          <p:spPr>
            <a:xfrm>
              <a:off x="4283523" y="3673180"/>
              <a:ext cx="450764" cy="400110"/>
            </a:xfrm>
            <a:prstGeom prst="rect">
              <a:avLst/>
            </a:prstGeom>
            <a:noFill/>
          </p:spPr>
          <p:txBody>
            <a:bodyPr wrap="none" rtlCol="0">
              <a:spAutoFit/>
            </a:bodyPr>
            <a:lstStyle/>
            <a:p>
              <a:r>
                <a:rPr lang="en-US" altLang="zh-CN" sz="2000" dirty="0" smtClean="0">
                  <a:solidFill>
                    <a:schemeClr val="bg1"/>
                  </a:solidFill>
                  <a:cs typeface="+mn-ea"/>
                  <a:sym typeface="+mn-lt"/>
                </a:rPr>
                <a:t>04</a:t>
              </a:r>
              <a:endParaRPr lang="zh-CN" altLang="en-US" sz="2000" dirty="0">
                <a:solidFill>
                  <a:schemeClr val="bg1"/>
                </a:solidFill>
                <a:cs typeface="+mn-ea"/>
                <a:sym typeface="+mn-lt"/>
              </a:endParaRPr>
            </a:p>
          </p:txBody>
        </p:sp>
        <p:sp>
          <p:nvSpPr>
            <p:cNvPr id="5" name="文本框 64"/>
            <p:cNvSpPr txBox="1"/>
            <p:nvPr/>
          </p:nvSpPr>
          <p:spPr>
            <a:xfrm>
              <a:off x="4802928" y="3696390"/>
              <a:ext cx="1415772" cy="338554"/>
            </a:xfrm>
            <a:prstGeom prst="rect">
              <a:avLst/>
            </a:prstGeom>
            <a:noFill/>
          </p:spPr>
          <p:txBody>
            <a:bodyPr wrap="none" rtlCol="0">
              <a:spAutoFit/>
            </a:bodyPr>
            <a:lstStyle/>
            <a:p>
              <a:r>
                <a:rPr lang="zh-CN" altLang="en-US" sz="1600" dirty="0" smtClean="0">
                  <a:latin typeface="方正黑体_GBK" pitchFamily="65" charset="-122"/>
                  <a:ea typeface="方正黑体_GBK" pitchFamily="65" charset="-122"/>
                  <a:cs typeface="+mn-ea"/>
                  <a:sym typeface="+mn-lt"/>
                </a:rPr>
                <a:t>几点工作建议</a:t>
              </a:r>
              <a:endParaRPr lang="zh-CN" altLang="en-US" sz="1600" dirty="0">
                <a:latin typeface="方正黑体_GBK" pitchFamily="65" charset="-122"/>
                <a:ea typeface="方正黑体_GBK" pitchFamily="65" charset="-122"/>
                <a:cs typeface="+mn-ea"/>
                <a:sym typeface="+mn-lt"/>
              </a:endParaRPr>
            </a:p>
          </p:txBody>
        </p:sp>
      </p:grpSp>
      <p:sp>
        <p:nvSpPr>
          <p:cNvPr id="14" name="文本框 18"/>
          <p:cNvSpPr txBox="1"/>
          <p:nvPr/>
        </p:nvSpPr>
        <p:spPr>
          <a:xfrm>
            <a:off x="3159760" y="1381760"/>
            <a:ext cx="4947920" cy="2554545"/>
          </a:xfrm>
          <a:prstGeom prst="rect">
            <a:avLst/>
          </a:prstGeom>
          <a:noFill/>
        </p:spPr>
        <p:txBody>
          <a:bodyPr wrap="square" rtlCol="0">
            <a:spAutoFit/>
          </a:bodyPr>
          <a:lstStyle/>
          <a:p>
            <a:r>
              <a:rPr lang="zh-CN" altLang="en-US" sz="1600" dirty="0" smtClean="0">
                <a:latin typeface="方正黑体_GBK" pitchFamily="65" charset="-122"/>
                <a:ea typeface="方正黑体_GBK" pitchFamily="65" charset="-122"/>
              </a:rPr>
              <a:t>（</a:t>
            </a:r>
            <a:r>
              <a:rPr lang="en-US" altLang="zh-CN" sz="1600" dirty="0" smtClean="0">
                <a:latin typeface="方正黑体_GBK" pitchFamily="65" charset="-122"/>
                <a:ea typeface="方正黑体_GBK" pitchFamily="65" charset="-122"/>
              </a:rPr>
              <a:t>2</a:t>
            </a:r>
            <a:r>
              <a:rPr lang="zh-CN" altLang="en-US" sz="1600" dirty="0" smtClean="0">
                <a:latin typeface="方正黑体_GBK" pitchFamily="65" charset="-122"/>
                <a:ea typeface="方正黑体_GBK" pitchFamily="65" charset="-122"/>
              </a:rPr>
              <a:t>）</a:t>
            </a:r>
            <a:r>
              <a:rPr lang="zh-CN" altLang="zh-CN" sz="1600" dirty="0" smtClean="0">
                <a:latin typeface="方正黑体_GBK" pitchFamily="65" charset="-122"/>
                <a:ea typeface="方正黑体_GBK" pitchFamily="65" charset="-122"/>
              </a:rPr>
              <a:t>当好监督员。</a:t>
            </a:r>
            <a:endParaRPr lang="en-US" altLang="zh-CN" sz="1600" dirty="0" smtClean="0">
              <a:latin typeface="方正黑体_GBK" pitchFamily="65" charset="-122"/>
              <a:ea typeface="方正黑体_GBK" pitchFamily="65" charset="-122"/>
            </a:endParaRPr>
          </a:p>
          <a:p>
            <a:r>
              <a:rPr lang="zh-CN" altLang="zh-CN" sz="1600" b="1" dirty="0" smtClean="0">
                <a:latin typeface="方正仿宋_GBK" pitchFamily="65" charset="-122"/>
                <a:ea typeface="方正仿宋_GBK" pitchFamily="65" charset="-122"/>
              </a:rPr>
              <a:t>二是监督致贫原因精准识别。</a:t>
            </a:r>
            <a:r>
              <a:rPr lang="zh-CN" altLang="zh-CN" sz="1600" dirty="0" smtClean="0">
                <a:latin typeface="方正仿宋_GBK" pitchFamily="65" charset="-122"/>
                <a:ea typeface="方正仿宋_GBK" pitchFamily="65" charset="-122"/>
              </a:rPr>
              <a:t>对未脱贫的贫困户，要精准识别其致贫原因。监督乡村扶贫干部在录入全国扶贫信息系统数据时，尽可能准确录入，减少致贫原因误判情况，降低因病致贫返贫率。</a:t>
            </a:r>
          </a:p>
          <a:p>
            <a:r>
              <a:rPr lang="zh-CN" altLang="zh-CN" sz="1600" b="1" dirty="0" smtClean="0">
                <a:latin typeface="方正仿宋_GBK" pitchFamily="65" charset="-122"/>
                <a:ea typeface="方正仿宋_GBK" pitchFamily="65" charset="-122"/>
              </a:rPr>
              <a:t>三是监督部门落实责任。</a:t>
            </a:r>
            <a:r>
              <a:rPr lang="zh-CN" altLang="zh-CN" sz="1600" dirty="0" smtClean="0">
                <a:latin typeface="方正仿宋_GBK" pitchFamily="65" charset="-122"/>
                <a:ea typeface="方正仿宋_GBK" pitchFamily="65" charset="-122"/>
              </a:rPr>
              <a:t>监督扶贫部门及时把新增贫困户的信息发送给民政、卫生等部门。监督民政部门及时、准确在医保信息系统中录入民政人员类别信息。监督社保部门组织特病鉴定，办理特病卡。监督医疗机构落实惠民医疗措施、医疗保障政策。</a:t>
            </a:r>
            <a:endParaRPr lang="zh-CN" altLang="zh-CN" sz="1600" b="1" dirty="0" smtClean="0">
              <a:latin typeface="方正仿宋_GBK" pitchFamily="65" charset="-122"/>
              <a:ea typeface="方正仿宋_GBK" pitchFamily="65" charset="-122"/>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36000" fill="hold" nodeType="withEffect">
                                  <p:stCondLst>
                                    <p:cond delay="75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685874" y="612988"/>
            <a:ext cx="2673687" cy="450000"/>
            <a:chOff x="4204034" y="3640668"/>
            <a:chExt cx="2673687" cy="450000"/>
          </a:xfrm>
        </p:grpSpPr>
        <p:grpSp>
          <p:nvGrpSpPr>
            <p:cNvPr id="3" name="组合 54"/>
            <p:cNvGrpSpPr>
              <a:grpSpLocks noChangeAspect="1"/>
            </p:cNvGrpSpPr>
            <p:nvPr/>
          </p:nvGrpSpPr>
          <p:grpSpPr>
            <a:xfrm>
              <a:off x="4204034" y="3640668"/>
              <a:ext cx="2673687" cy="450000"/>
              <a:chOff x="3557398" y="1298032"/>
              <a:chExt cx="2341758" cy="394134"/>
            </a:xfrm>
          </p:grpSpPr>
          <p:sp>
            <p:nvSpPr>
              <p:cNvPr id="6" name="任意多边形 5"/>
              <p:cNvSpPr/>
              <p:nvPr/>
            </p:nvSpPr>
            <p:spPr>
              <a:xfrm flipH="1">
                <a:off x="4036409" y="1298033"/>
                <a:ext cx="1862747" cy="394133"/>
              </a:xfrm>
              <a:custGeom>
                <a:avLst/>
                <a:gdLst>
                  <a:gd name="connsiteX0" fmla="*/ 0 w 1957893"/>
                  <a:gd name="connsiteY0" fmla="*/ 554018 h 1108038"/>
                  <a:gd name="connsiteX1" fmla="*/ 0 w 1957893"/>
                  <a:gd name="connsiteY1" fmla="*/ 554019 h 1108038"/>
                  <a:gd name="connsiteX2" fmla="*/ 0 w 1957893"/>
                  <a:gd name="connsiteY2" fmla="*/ 554019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1256 w 1957893"/>
                  <a:gd name="connsiteY7" fmla="*/ 665672 h 1108038"/>
                  <a:gd name="connsiteX8" fmla="*/ 0 w 1957893"/>
                  <a:gd name="connsiteY8" fmla="*/ 554019 h 1108038"/>
                  <a:gd name="connsiteX9" fmla="*/ 11256 w 1957893"/>
                  <a:gd name="connsiteY9" fmla="*/ 442365 h 1108038"/>
                  <a:gd name="connsiteX10" fmla="*/ 554019 w 1957893"/>
                  <a:gd name="connsiteY10"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1256 w 1957893"/>
                  <a:gd name="connsiteY8" fmla="*/ 665672 h 1108038"/>
                  <a:gd name="connsiteX9" fmla="*/ 0 w 1957893"/>
                  <a:gd name="connsiteY9" fmla="*/ 554019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1256 w 1957893"/>
                  <a:gd name="connsiteY8" fmla="*/ 665672 h 1108038"/>
                  <a:gd name="connsiteX9" fmla="*/ 141417 w 1957893"/>
                  <a:gd name="connsiteY9" fmla="*/ 554021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80957 w 1957893"/>
                  <a:gd name="connsiteY10" fmla="*/ 428182 h 1108038"/>
                  <a:gd name="connsiteX11" fmla="*/ 554019 w 1957893"/>
                  <a:gd name="connsiteY11" fmla="*/ 0 h 1108038"/>
                  <a:gd name="connsiteX0" fmla="*/ 175358 w 1957893"/>
                  <a:gd name="connsiteY0" fmla="*/ 483112 h 1108038"/>
                  <a:gd name="connsiteX1" fmla="*/ 0 w 1957893"/>
                  <a:gd name="connsiteY1" fmla="*/ 554019 h 1108038"/>
                  <a:gd name="connsiteX2" fmla="*/ 0 w 1957893"/>
                  <a:gd name="connsiteY2" fmla="*/ 554019 h 1108038"/>
                  <a:gd name="connsiteX3" fmla="*/ 175358 w 1957893"/>
                  <a:gd name="connsiteY3" fmla="*/ 483112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80957 w 1957893"/>
                  <a:gd name="connsiteY10" fmla="*/ 428182 h 1108038"/>
                  <a:gd name="connsiteX11" fmla="*/ 554019 w 1957893"/>
                  <a:gd name="connsiteY11" fmla="*/ 0 h 1108038"/>
                  <a:gd name="connsiteX0" fmla="*/ 175358 w 1957893"/>
                  <a:gd name="connsiteY0" fmla="*/ 483112 h 1108038"/>
                  <a:gd name="connsiteX1" fmla="*/ 0 w 1957893"/>
                  <a:gd name="connsiteY1" fmla="*/ 554019 h 1108038"/>
                  <a:gd name="connsiteX2" fmla="*/ 175358 w 1957893"/>
                  <a:gd name="connsiteY2" fmla="*/ 483112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52673 w 1957893"/>
                  <a:gd name="connsiteY7" fmla="*/ 679852 h 1108038"/>
                  <a:gd name="connsiteX8" fmla="*/ 141417 w 1957893"/>
                  <a:gd name="connsiteY8" fmla="*/ 554021 h 1108038"/>
                  <a:gd name="connsiteX9" fmla="*/ 180957 w 1957893"/>
                  <a:gd name="connsiteY9" fmla="*/ 428182 h 1108038"/>
                  <a:gd name="connsiteX10" fmla="*/ 554019 w 1957893"/>
                  <a:gd name="connsiteY10" fmla="*/ 0 h 1108038"/>
                  <a:gd name="connsiteX0" fmla="*/ 412602 w 1816476"/>
                  <a:gd name="connsiteY0" fmla="*/ 0 h 1108038"/>
                  <a:gd name="connsiteX1" fmla="*/ 1816476 w 1816476"/>
                  <a:gd name="connsiteY1" fmla="*/ 0 h 1108038"/>
                  <a:gd name="connsiteX2" fmla="*/ 1816476 w 1816476"/>
                  <a:gd name="connsiteY2" fmla="*/ 1108038 h 1108038"/>
                  <a:gd name="connsiteX3" fmla="*/ 412602 w 1816476"/>
                  <a:gd name="connsiteY3" fmla="*/ 1108037 h 1108038"/>
                  <a:gd name="connsiteX4" fmla="*/ 11256 w 1816476"/>
                  <a:gd name="connsiteY4" fmla="*/ 679852 h 1108038"/>
                  <a:gd name="connsiteX5" fmla="*/ 0 w 1816476"/>
                  <a:gd name="connsiteY5" fmla="*/ 554021 h 1108038"/>
                  <a:gd name="connsiteX6" fmla="*/ 39540 w 1816476"/>
                  <a:gd name="connsiteY6" fmla="*/ 428182 h 1108038"/>
                  <a:gd name="connsiteX7" fmla="*/ 412602 w 1816476"/>
                  <a:gd name="connsiteY7" fmla="*/ 0 h 1108038"/>
                  <a:gd name="connsiteX0" fmla="*/ 412602 w 1816476"/>
                  <a:gd name="connsiteY0" fmla="*/ 0 h 1108038"/>
                  <a:gd name="connsiteX1" fmla="*/ 1816476 w 1816476"/>
                  <a:gd name="connsiteY1" fmla="*/ 0 h 1108038"/>
                  <a:gd name="connsiteX2" fmla="*/ 1816476 w 1816476"/>
                  <a:gd name="connsiteY2" fmla="*/ 1108038 h 1108038"/>
                  <a:gd name="connsiteX3" fmla="*/ 412602 w 1816476"/>
                  <a:gd name="connsiteY3" fmla="*/ 1108037 h 1108038"/>
                  <a:gd name="connsiteX4" fmla="*/ 11256 w 1816476"/>
                  <a:gd name="connsiteY4" fmla="*/ 679852 h 1108038"/>
                  <a:gd name="connsiteX5" fmla="*/ 0 w 1816476"/>
                  <a:gd name="connsiteY5" fmla="*/ 554021 h 1108038"/>
                  <a:gd name="connsiteX6" fmla="*/ 412602 w 1816476"/>
                  <a:gd name="connsiteY6" fmla="*/ 0 h 1108038"/>
                  <a:gd name="connsiteX0" fmla="*/ 401346 w 1805220"/>
                  <a:gd name="connsiteY0" fmla="*/ 0 h 1108038"/>
                  <a:gd name="connsiteX1" fmla="*/ 1805220 w 1805220"/>
                  <a:gd name="connsiteY1" fmla="*/ 0 h 1108038"/>
                  <a:gd name="connsiteX2" fmla="*/ 1805220 w 1805220"/>
                  <a:gd name="connsiteY2" fmla="*/ 1108038 h 1108038"/>
                  <a:gd name="connsiteX3" fmla="*/ 401346 w 1805220"/>
                  <a:gd name="connsiteY3" fmla="*/ 1108037 h 1108038"/>
                  <a:gd name="connsiteX4" fmla="*/ 0 w 1805220"/>
                  <a:gd name="connsiteY4" fmla="*/ 679852 h 1108038"/>
                  <a:gd name="connsiteX5" fmla="*/ 401346 w 1805220"/>
                  <a:gd name="connsiteY5" fmla="*/ 0 h 1108038"/>
                  <a:gd name="connsiteX0" fmla="*/ 175484 w 1579358"/>
                  <a:gd name="connsiteY0" fmla="*/ 0 h 1108038"/>
                  <a:gd name="connsiteX1" fmla="*/ 1579358 w 1579358"/>
                  <a:gd name="connsiteY1" fmla="*/ 0 h 1108038"/>
                  <a:gd name="connsiteX2" fmla="*/ 1579358 w 1579358"/>
                  <a:gd name="connsiteY2" fmla="*/ 1108038 h 1108038"/>
                  <a:gd name="connsiteX3" fmla="*/ 175484 w 1579358"/>
                  <a:gd name="connsiteY3" fmla="*/ 1108037 h 1108038"/>
                  <a:gd name="connsiteX4" fmla="*/ 175484 w 1579358"/>
                  <a:gd name="connsiteY4" fmla="*/ 0 h 1108038"/>
                  <a:gd name="connsiteX0" fmla="*/ 169378 w 1573252"/>
                  <a:gd name="connsiteY0" fmla="*/ 0 h 1108038"/>
                  <a:gd name="connsiteX1" fmla="*/ 1573252 w 1573252"/>
                  <a:gd name="connsiteY1" fmla="*/ 0 h 1108038"/>
                  <a:gd name="connsiteX2" fmla="*/ 1573252 w 1573252"/>
                  <a:gd name="connsiteY2" fmla="*/ 1108038 h 1108038"/>
                  <a:gd name="connsiteX3" fmla="*/ 169378 w 1573252"/>
                  <a:gd name="connsiteY3" fmla="*/ 1108037 h 1108038"/>
                  <a:gd name="connsiteX4" fmla="*/ 169378 w 1573252"/>
                  <a:gd name="connsiteY4" fmla="*/ 0 h 1108038"/>
                  <a:gd name="connsiteX0" fmla="*/ 157058 w 1560932"/>
                  <a:gd name="connsiteY0" fmla="*/ 0 h 1108038"/>
                  <a:gd name="connsiteX1" fmla="*/ 1560932 w 1560932"/>
                  <a:gd name="connsiteY1" fmla="*/ 0 h 1108038"/>
                  <a:gd name="connsiteX2" fmla="*/ 1560932 w 1560932"/>
                  <a:gd name="connsiteY2" fmla="*/ 1108038 h 1108038"/>
                  <a:gd name="connsiteX3" fmla="*/ 157058 w 1560932"/>
                  <a:gd name="connsiteY3" fmla="*/ 1108037 h 1108038"/>
                  <a:gd name="connsiteX4" fmla="*/ 157058 w 1560932"/>
                  <a:gd name="connsiteY4" fmla="*/ 0 h 1108038"/>
                  <a:gd name="connsiteX0" fmla="*/ 144739 w 1548613"/>
                  <a:gd name="connsiteY0" fmla="*/ 0 h 1108038"/>
                  <a:gd name="connsiteX1" fmla="*/ 1548613 w 1548613"/>
                  <a:gd name="connsiteY1" fmla="*/ 0 h 1108038"/>
                  <a:gd name="connsiteX2" fmla="*/ 1548613 w 1548613"/>
                  <a:gd name="connsiteY2" fmla="*/ 1108038 h 1108038"/>
                  <a:gd name="connsiteX3" fmla="*/ 144739 w 1548613"/>
                  <a:gd name="connsiteY3" fmla="*/ 1108037 h 1108038"/>
                  <a:gd name="connsiteX4" fmla="*/ 144739 w 1548613"/>
                  <a:gd name="connsiteY4" fmla="*/ 0 h 1108038"/>
                  <a:gd name="connsiteX0" fmla="*/ 133627 w 1537501"/>
                  <a:gd name="connsiteY0" fmla="*/ 0 h 1108038"/>
                  <a:gd name="connsiteX1" fmla="*/ 1537501 w 1537501"/>
                  <a:gd name="connsiteY1" fmla="*/ 0 h 1108038"/>
                  <a:gd name="connsiteX2" fmla="*/ 1537501 w 1537501"/>
                  <a:gd name="connsiteY2" fmla="*/ 1108038 h 1108038"/>
                  <a:gd name="connsiteX3" fmla="*/ 133627 w 1537501"/>
                  <a:gd name="connsiteY3" fmla="*/ 1108037 h 1108038"/>
                  <a:gd name="connsiteX4" fmla="*/ 133627 w 1537501"/>
                  <a:gd name="connsiteY4" fmla="*/ 0 h 1108038"/>
                  <a:gd name="connsiteX0" fmla="*/ 114338 w 1518212"/>
                  <a:gd name="connsiteY0" fmla="*/ 0 h 1108038"/>
                  <a:gd name="connsiteX1" fmla="*/ 1518212 w 1518212"/>
                  <a:gd name="connsiteY1" fmla="*/ 0 h 1108038"/>
                  <a:gd name="connsiteX2" fmla="*/ 1518212 w 1518212"/>
                  <a:gd name="connsiteY2" fmla="*/ 1108038 h 1108038"/>
                  <a:gd name="connsiteX3" fmla="*/ 114338 w 1518212"/>
                  <a:gd name="connsiteY3" fmla="*/ 1108037 h 1108038"/>
                  <a:gd name="connsiteX4" fmla="*/ 114338 w 1518212"/>
                  <a:gd name="connsiteY4" fmla="*/ 0 h 1108038"/>
                  <a:gd name="connsiteX0" fmla="*/ 126267 w 1530141"/>
                  <a:gd name="connsiteY0" fmla="*/ 0 h 1108038"/>
                  <a:gd name="connsiteX1" fmla="*/ 1530141 w 1530141"/>
                  <a:gd name="connsiteY1" fmla="*/ 0 h 1108038"/>
                  <a:gd name="connsiteX2" fmla="*/ 1530141 w 1530141"/>
                  <a:gd name="connsiteY2" fmla="*/ 1108038 h 1108038"/>
                  <a:gd name="connsiteX3" fmla="*/ 126267 w 1530141"/>
                  <a:gd name="connsiteY3" fmla="*/ 1108037 h 1108038"/>
                  <a:gd name="connsiteX4" fmla="*/ 126267 w 1530141"/>
                  <a:gd name="connsiteY4" fmla="*/ 0 h 1108038"/>
                  <a:gd name="connsiteX0" fmla="*/ 124271 w 1528145"/>
                  <a:gd name="connsiteY0" fmla="*/ 0 h 1108038"/>
                  <a:gd name="connsiteX1" fmla="*/ 1528145 w 1528145"/>
                  <a:gd name="connsiteY1" fmla="*/ 0 h 1108038"/>
                  <a:gd name="connsiteX2" fmla="*/ 1528145 w 1528145"/>
                  <a:gd name="connsiteY2" fmla="*/ 1108038 h 1108038"/>
                  <a:gd name="connsiteX3" fmla="*/ 124271 w 1528145"/>
                  <a:gd name="connsiteY3" fmla="*/ 1108037 h 1108038"/>
                  <a:gd name="connsiteX4" fmla="*/ 124271 w 1528145"/>
                  <a:gd name="connsiteY4" fmla="*/ 0 h 1108038"/>
                  <a:gd name="connsiteX0" fmla="*/ 121820 w 1525694"/>
                  <a:gd name="connsiteY0" fmla="*/ 0 h 1108038"/>
                  <a:gd name="connsiteX1" fmla="*/ 1525694 w 1525694"/>
                  <a:gd name="connsiteY1" fmla="*/ 0 h 1108038"/>
                  <a:gd name="connsiteX2" fmla="*/ 1525694 w 1525694"/>
                  <a:gd name="connsiteY2" fmla="*/ 1108038 h 1108038"/>
                  <a:gd name="connsiteX3" fmla="*/ 121820 w 1525694"/>
                  <a:gd name="connsiteY3" fmla="*/ 1108037 h 1108038"/>
                  <a:gd name="connsiteX4" fmla="*/ 121820 w 1525694"/>
                  <a:gd name="connsiteY4" fmla="*/ 0 h 1108038"/>
                  <a:gd name="connsiteX0" fmla="*/ 122631 w 1526505"/>
                  <a:gd name="connsiteY0" fmla="*/ 0 h 1108038"/>
                  <a:gd name="connsiteX1" fmla="*/ 1526505 w 1526505"/>
                  <a:gd name="connsiteY1" fmla="*/ 0 h 1108038"/>
                  <a:gd name="connsiteX2" fmla="*/ 1526505 w 1526505"/>
                  <a:gd name="connsiteY2" fmla="*/ 1108038 h 1108038"/>
                  <a:gd name="connsiteX3" fmla="*/ 122631 w 1526505"/>
                  <a:gd name="connsiteY3" fmla="*/ 1108037 h 1108038"/>
                  <a:gd name="connsiteX4" fmla="*/ 122631 w 1526505"/>
                  <a:gd name="connsiteY4" fmla="*/ 0 h 1108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6505" h="1108038">
                    <a:moveTo>
                      <a:pt x="122631" y="0"/>
                    </a:moveTo>
                    <a:lnTo>
                      <a:pt x="1526505" y="0"/>
                    </a:lnTo>
                    <a:lnTo>
                      <a:pt x="1526505" y="1108038"/>
                    </a:lnTo>
                    <a:lnTo>
                      <a:pt x="122631" y="1108037"/>
                    </a:lnTo>
                    <a:cubicBezTo>
                      <a:pt x="-73587" y="920274"/>
                      <a:pt x="-4566" y="41633"/>
                      <a:pt x="122631" y="0"/>
                    </a:cubicBezTo>
                    <a:close/>
                  </a:path>
                </a:pathLst>
              </a:custGeom>
              <a:gradFill>
                <a:gsLst>
                  <a:gs pos="57000">
                    <a:schemeClr val="bg1">
                      <a:lumMod val="95000"/>
                    </a:schemeClr>
                  </a:gs>
                  <a:gs pos="0">
                    <a:schemeClr val="bg1">
                      <a:lumMod val="85000"/>
                    </a:schemeClr>
                  </a:gs>
                  <a:gs pos="100000">
                    <a:schemeClr val="bg1">
                      <a:lumMod val="59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p:cNvSpPr/>
              <p:nvPr/>
            </p:nvSpPr>
            <p:spPr>
              <a:xfrm rot="20059799" flipH="1">
                <a:off x="5693546" y="1336933"/>
                <a:ext cx="80208" cy="140787"/>
              </a:xfrm>
              <a:prstGeom prst="ellipse">
                <a:avLst/>
              </a:prstGeom>
              <a:solidFill>
                <a:schemeClr val="bg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任意多边形 7"/>
              <p:cNvSpPr/>
              <p:nvPr/>
            </p:nvSpPr>
            <p:spPr>
              <a:xfrm flipH="1">
                <a:off x="4036411" y="1384421"/>
                <a:ext cx="1071959" cy="68989"/>
              </a:xfrm>
              <a:custGeom>
                <a:avLst/>
                <a:gdLst>
                  <a:gd name="connsiteX0" fmla="*/ 83016 w 1029264"/>
                  <a:gd name="connsiteY0" fmla="*/ 0 h 166032"/>
                  <a:gd name="connsiteX1" fmla="*/ 1029264 w 1029264"/>
                  <a:gd name="connsiteY1" fmla="*/ 0 h 166032"/>
                  <a:gd name="connsiteX2" fmla="*/ 1029264 w 1029264"/>
                  <a:gd name="connsiteY2" fmla="*/ 166032 h 166032"/>
                  <a:gd name="connsiteX3" fmla="*/ 83016 w 1029264"/>
                  <a:gd name="connsiteY3" fmla="*/ 166032 h 166032"/>
                  <a:gd name="connsiteX4" fmla="*/ 0 w 1029264"/>
                  <a:gd name="connsiteY4" fmla="*/ 83016 h 166032"/>
                  <a:gd name="connsiteX5" fmla="*/ 83016 w 1029264"/>
                  <a:gd name="connsiteY5" fmla="*/ 0 h 166032"/>
                  <a:gd name="connsiteX0" fmla="*/ 52990 w 999238"/>
                  <a:gd name="connsiteY0" fmla="*/ 0 h 166032"/>
                  <a:gd name="connsiteX1" fmla="*/ 999238 w 999238"/>
                  <a:gd name="connsiteY1" fmla="*/ 0 h 166032"/>
                  <a:gd name="connsiteX2" fmla="*/ 999238 w 999238"/>
                  <a:gd name="connsiteY2" fmla="*/ 166032 h 166032"/>
                  <a:gd name="connsiteX3" fmla="*/ 52990 w 999238"/>
                  <a:gd name="connsiteY3" fmla="*/ 166032 h 166032"/>
                  <a:gd name="connsiteX4" fmla="*/ 0 w 999238"/>
                  <a:gd name="connsiteY4" fmla="*/ 83018 h 166032"/>
                  <a:gd name="connsiteX5" fmla="*/ 52990 w 999238"/>
                  <a:gd name="connsiteY5" fmla="*/ 0 h 166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99238" h="166032">
                    <a:moveTo>
                      <a:pt x="52990" y="0"/>
                    </a:moveTo>
                    <a:lnTo>
                      <a:pt x="999238" y="0"/>
                    </a:lnTo>
                    <a:lnTo>
                      <a:pt x="999238" y="166032"/>
                    </a:lnTo>
                    <a:lnTo>
                      <a:pt x="52990" y="166032"/>
                    </a:lnTo>
                    <a:cubicBezTo>
                      <a:pt x="7142" y="166032"/>
                      <a:pt x="0" y="128866"/>
                      <a:pt x="0" y="83018"/>
                    </a:cubicBezTo>
                    <a:cubicBezTo>
                      <a:pt x="0" y="37170"/>
                      <a:pt x="7142" y="0"/>
                      <a:pt x="52990" y="0"/>
                    </a:cubicBezTo>
                    <a:close/>
                  </a:path>
                </a:pathLst>
              </a:custGeom>
              <a:solidFill>
                <a:schemeClr val="bg1">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9" name="组合 58"/>
              <p:cNvGrpSpPr/>
              <p:nvPr/>
            </p:nvGrpSpPr>
            <p:grpSpPr>
              <a:xfrm flipH="1">
                <a:off x="3557398" y="1298032"/>
                <a:ext cx="479014" cy="394133"/>
                <a:chOff x="6024284" y="-1023823"/>
                <a:chExt cx="1839559" cy="948519"/>
              </a:xfrm>
            </p:grpSpPr>
            <p:sp>
              <p:nvSpPr>
                <p:cNvPr id="10" name="任意多边形 9"/>
                <p:cNvSpPr/>
                <p:nvPr/>
              </p:nvSpPr>
              <p:spPr>
                <a:xfrm flipH="1">
                  <a:off x="6024284" y="-1023823"/>
                  <a:ext cx="1839559" cy="948519"/>
                </a:xfrm>
                <a:custGeom>
                  <a:avLst/>
                  <a:gdLst>
                    <a:gd name="connsiteX0" fmla="*/ 0 w 1957893"/>
                    <a:gd name="connsiteY0" fmla="*/ 554018 h 1108038"/>
                    <a:gd name="connsiteX1" fmla="*/ 0 w 1957893"/>
                    <a:gd name="connsiteY1" fmla="*/ 554019 h 1108038"/>
                    <a:gd name="connsiteX2" fmla="*/ 0 w 1957893"/>
                    <a:gd name="connsiteY2" fmla="*/ 554019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1256 w 1957893"/>
                    <a:gd name="connsiteY7" fmla="*/ 665672 h 1108038"/>
                    <a:gd name="connsiteX8" fmla="*/ 0 w 1957893"/>
                    <a:gd name="connsiteY8" fmla="*/ 554019 h 1108038"/>
                    <a:gd name="connsiteX9" fmla="*/ 11256 w 1957893"/>
                    <a:gd name="connsiteY9" fmla="*/ 442365 h 1108038"/>
                    <a:gd name="connsiteX10" fmla="*/ 554019 w 1957893"/>
                    <a:gd name="connsiteY10" fmla="*/ 0 h 1108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57893" h="1108038">
                      <a:moveTo>
                        <a:pt x="0" y="554018"/>
                      </a:moveTo>
                      <a:lnTo>
                        <a:pt x="0" y="554019"/>
                      </a:lnTo>
                      <a:lnTo>
                        <a:pt x="0" y="554019"/>
                      </a:lnTo>
                      <a:close/>
                      <a:moveTo>
                        <a:pt x="554019" y="0"/>
                      </a:moveTo>
                      <a:lnTo>
                        <a:pt x="1957893" y="0"/>
                      </a:lnTo>
                      <a:lnTo>
                        <a:pt x="1957893" y="1108038"/>
                      </a:lnTo>
                      <a:lnTo>
                        <a:pt x="554019" y="1108037"/>
                      </a:lnTo>
                      <a:cubicBezTo>
                        <a:pt x="286290" y="1108037"/>
                        <a:pt x="62916" y="918129"/>
                        <a:pt x="11256" y="665672"/>
                      </a:cubicBezTo>
                      <a:lnTo>
                        <a:pt x="0" y="554019"/>
                      </a:lnTo>
                      <a:lnTo>
                        <a:pt x="11256" y="442365"/>
                      </a:lnTo>
                      <a:cubicBezTo>
                        <a:pt x="62916" y="189908"/>
                        <a:pt x="286290" y="0"/>
                        <a:pt x="554019" y="0"/>
                      </a:cubicBezTo>
                      <a:close/>
                    </a:path>
                  </a:pathLst>
                </a:custGeom>
                <a:gradFill>
                  <a:gsLst>
                    <a:gs pos="0">
                      <a:srgbClr val="70AC2E"/>
                    </a:gs>
                    <a:gs pos="100000">
                      <a:srgbClr val="206F36"/>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任意多边形 10"/>
                <p:cNvSpPr/>
                <p:nvPr/>
              </p:nvSpPr>
              <p:spPr>
                <a:xfrm flipH="1">
                  <a:off x="7381877" y="-1020722"/>
                  <a:ext cx="481966" cy="942317"/>
                </a:xfrm>
                <a:custGeom>
                  <a:avLst/>
                  <a:gdLst>
                    <a:gd name="connsiteX0" fmla="*/ 481966 w 481966"/>
                    <a:gd name="connsiteY0" fmla="*/ 0 h 942317"/>
                    <a:gd name="connsiteX1" fmla="*/ 428392 w 481966"/>
                    <a:gd name="connsiteY1" fmla="*/ 4306 h 942317"/>
                    <a:gd name="connsiteX2" fmla="*/ 10576 w 481966"/>
                    <a:gd name="connsiteY2" fmla="*/ 375579 h 942317"/>
                    <a:gd name="connsiteX3" fmla="*/ 0 w 481966"/>
                    <a:gd name="connsiteY3" fmla="*/ 471159 h 942317"/>
                    <a:gd name="connsiteX4" fmla="*/ 10576 w 481966"/>
                    <a:gd name="connsiteY4" fmla="*/ 566737 h 942317"/>
                    <a:gd name="connsiteX5" fmla="*/ 428392 w 481966"/>
                    <a:gd name="connsiteY5" fmla="*/ 938010 h 942317"/>
                    <a:gd name="connsiteX6" fmla="*/ 481966 w 481966"/>
                    <a:gd name="connsiteY6" fmla="*/ 942317 h 9423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966" h="942317">
                      <a:moveTo>
                        <a:pt x="481966" y="0"/>
                      </a:moveTo>
                      <a:lnTo>
                        <a:pt x="428392" y="4306"/>
                      </a:lnTo>
                      <a:cubicBezTo>
                        <a:pt x="219040" y="38378"/>
                        <a:pt x="53046" y="186481"/>
                        <a:pt x="10576" y="375579"/>
                      </a:cubicBezTo>
                      <a:lnTo>
                        <a:pt x="0" y="471159"/>
                      </a:lnTo>
                      <a:lnTo>
                        <a:pt x="10576" y="566737"/>
                      </a:lnTo>
                      <a:cubicBezTo>
                        <a:pt x="53046" y="755835"/>
                        <a:pt x="219040" y="903939"/>
                        <a:pt x="428392" y="938010"/>
                      </a:cubicBezTo>
                      <a:lnTo>
                        <a:pt x="481966" y="942317"/>
                      </a:lnTo>
                      <a:close/>
                    </a:path>
                  </a:pathLst>
                </a:custGeom>
                <a:gradFill>
                  <a:gsLst>
                    <a:gs pos="0">
                      <a:srgbClr val="7ABC32"/>
                    </a:gs>
                    <a:gs pos="100000">
                      <a:srgbClr val="6C9133"/>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椭圆 11"/>
                <p:cNvSpPr/>
                <p:nvPr/>
              </p:nvSpPr>
              <p:spPr>
                <a:xfrm rot="20059799" flipH="1">
                  <a:off x="7362325" y="-916479"/>
                  <a:ext cx="206915" cy="338819"/>
                </a:xfrm>
                <a:prstGeom prst="ellipse">
                  <a:avLst/>
                </a:prstGeom>
                <a:solidFill>
                  <a:schemeClr val="bg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任意多边形 12"/>
                <p:cNvSpPr/>
                <p:nvPr/>
              </p:nvSpPr>
              <p:spPr>
                <a:xfrm flipH="1">
                  <a:off x="6038459" y="-815921"/>
                  <a:ext cx="1029264" cy="166032"/>
                </a:xfrm>
                <a:custGeom>
                  <a:avLst/>
                  <a:gdLst>
                    <a:gd name="connsiteX0" fmla="*/ 83016 w 1029264"/>
                    <a:gd name="connsiteY0" fmla="*/ 0 h 166032"/>
                    <a:gd name="connsiteX1" fmla="*/ 1029264 w 1029264"/>
                    <a:gd name="connsiteY1" fmla="*/ 0 h 166032"/>
                    <a:gd name="connsiteX2" fmla="*/ 1029264 w 1029264"/>
                    <a:gd name="connsiteY2" fmla="*/ 166032 h 166032"/>
                    <a:gd name="connsiteX3" fmla="*/ 83016 w 1029264"/>
                    <a:gd name="connsiteY3" fmla="*/ 166032 h 166032"/>
                    <a:gd name="connsiteX4" fmla="*/ 0 w 1029264"/>
                    <a:gd name="connsiteY4" fmla="*/ 83016 h 166032"/>
                    <a:gd name="connsiteX5" fmla="*/ 83016 w 1029264"/>
                    <a:gd name="connsiteY5" fmla="*/ 0 h 166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29264" h="166032">
                      <a:moveTo>
                        <a:pt x="83016" y="0"/>
                      </a:moveTo>
                      <a:lnTo>
                        <a:pt x="1029264" y="0"/>
                      </a:lnTo>
                      <a:lnTo>
                        <a:pt x="1029264" y="166032"/>
                      </a:lnTo>
                      <a:lnTo>
                        <a:pt x="83016" y="166032"/>
                      </a:lnTo>
                      <a:cubicBezTo>
                        <a:pt x="37168" y="166032"/>
                        <a:pt x="0" y="128864"/>
                        <a:pt x="0" y="83016"/>
                      </a:cubicBezTo>
                      <a:cubicBezTo>
                        <a:pt x="0" y="37168"/>
                        <a:pt x="37168" y="0"/>
                        <a:pt x="83016" y="0"/>
                      </a:cubicBezTo>
                      <a:close/>
                    </a:path>
                  </a:pathLst>
                </a:custGeom>
                <a:solidFill>
                  <a:schemeClr val="bg1">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4" name="文本框 63"/>
            <p:cNvSpPr txBox="1"/>
            <p:nvPr/>
          </p:nvSpPr>
          <p:spPr>
            <a:xfrm>
              <a:off x="4283523" y="3673180"/>
              <a:ext cx="450764" cy="400110"/>
            </a:xfrm>
            <a:prstGeom prst="rect">
              <a:avLst/>
            </a:prstGeom>
            <a:noFill/>
          </p:spPr>
          <p:txBody>
            <a:bodyPr wrap="none" rtlCol="0">
              <a:spAutoFit/>
            </a:bodyPr>
            <a:lstStyle/>
            <a:p>
              <a:r>
                <a:rPr lang="en-US" altLang="zh-CN" sz="2000" dirty="0" smtClean="0">
                  <a:solidFill>
                    <a:schemeClr val="bg1"/>
                  </a:solidFill>
                  <a:cs typeface="+mn-ea"/>
                  <a:sym typeface="+mn-lt"/>
                </a:rPr>
                <a:t>04</a:t>
              </a:r>
              <a:endParaRPr lang="zh-CN" altLang="en-US" sz="2000" dirty="0">
                <a:solidFill>
                  <a:schemeClr val="bg1"/>
                </a:solidFill>
                <a:cs typeface="+mn-ea"/>
                <a:sym typeface="+mn-lt"/>
              </a:endParaRPr>
            </a:p>
          </p:txBody>
        </p:sp>
        <p:sp>
          <p:nvSpPr>
            <p:cNvPr id="5" name="文本框 64"/>
            <p:cNvSpPr txBox="1"/>
            <p:nvPr/>
          </p:nvSpPr>
          <p:spPr>
            <a:xfrm>
              <a:off x="4802928" y="3696390"/>
              <a:ext cx="1415772" cy="338554"/>
            </a:xfrm>
            <a:prstGeom prst="rect">
              <a:avLst/>
            </a:prstGeom>
            <a:noFill/>
          </p:spPr>
          <p:txBody>
            <a:bodyPr wrap="none" rtlCol="0">
              <a:spAutoFit/>
            </a:bodyPr>
            <a:lstStyle/>
            <a:p>
              <a:r>
                <a:rPr lang="zh-CN" altLang="en-US" sz="1600" dirty="0" smtClean="0">
                  <a:latin typeface="方正黑体_GBK" pitchFamily="65" charset="-122"/>
                  <a:ea typeface="方正黑体_GBK" pitchFamily="65" charset="-122"/>
                  <a:cs typeface="+mn-ea"/>
                  <a:sym typeface="+mn-lt"/>
                </a:rPr>
                <a:t>几点工作建议</a:t>
              </a:r>
              <a:endParaRPr lang="zh-CN" altLang="en-US" sz="1600" dirty="0">
                <a:latin typeface="方正黑体_GBK" pitchFamily="65" charset="-122"/>
                <a:ea typeface="方正黑体_GBK" pitchFamily="65" charset="-122"/>
                <a:cs typeface="+mn-ea"/>
                <a:sym typeface="+mn-lt"/>
              </a:endParaRPr>
            </a:p>
          </p:txBody>
        </p:sp>
      </p:grpSp>
      <p:sp>
        <p:nvSpPr>
          <p:cNvPr id="14" name="文本框 18"/>
          <p:cNvSpPr txBox="1"/>
          <p:nvPr/>
        </p:nvSpPr>
        <p:spPr>
          <a:xfrm>
            <a:off x="3159760" y="1381760"/>
            <a:ext cx="4947920" cy="2062103"/>
          </a:xfrm>
          <a:prstGeom prst="rect">
            <a:avLst/>
          </a:prstGeom>
          <a:noFill/>
        </p:spPr>
        <p:txBody>
          <a:bodyPr wrap="square" rtlCol="0">
            <a:spAutoFit/>
          </a:bodyPr>
          <a:lstStyle/>
          <a:p>
            <a:r>
              <a:rPr lang="zh-CN" altLang="en-US" sz="1600" dirty="0" smtClean="0">
                <a:latin typeface="方正黑体_GBK" pitchFamily="65" charset="-122"/>
                <a:ea typeface="方正黑体_GBK" pitchFamily="65" charset="-122"/>
              </a:rPr>
              <a:t>（</a:t>
            </a:r>
            <a:r>
              <a:rPr lang="en-US" altLang="zh-CN" sz="1600" dirty="0" smtClean="0">
                <a:latin typeface="方正黑体_GBK" pitchFamily="65" charset="-122"/>
                <a:ea typeface="方正黑体_GBK" pitchFamily="65" charset="-122"/>
              </a:rPr>
              <a:t>3</a:t>
            </a:r>
            <a:r>
              <a:rPr lang="zh-CN" altLang="en-US" sz="1600" dirty="0" smtClean="0">
                <a:latin typeface="方正黑体_GBK" pitchFamily="65" charset="-122"/>
                <a:ea typeface="方正黑体_GBK" pitchFamily="65" charset="-122"/>
              </a:rPr>
              <a:t>）</a:t>
            </a:r>
            <a:r>
              <a:rPr lang="zh-CN" altLang="zh-CN" sz="1600" dirty="0" smtClean="0">
                <a:latin typeface="方正黑体_GBK" pitchFamily="65" charset="-122"/>
                <a:ea typeface="方正黑体_GBK" pitchFamily="65" charset="-122"/>
              </a:rPr>
              <a:t>当好引导员。</a:t>
            </a:r>
            <a:endParaRPr lang="en-US" altLang="zh-CN" sz="1600" dirty="0" smtClean="0">
              <a:latin typeface="方正黑体_GBK" pitchFamily="65" charset="-122"/>
              <a:ea typeface="方正黑体_GBK" pitchFamily="65" charset="-122"/>
            </a:endParaRPr>
          </a:p>
          <a:p>
            <a:r>
              <a:rPr lang="zh-CN" altLang="zh-CN" sz="1600" b="1" dirty="0" smtClean="0">
                <a:latin typeface="方正仿宋_GBK" pitchFamily="65" charset="-122"/>
                <a:ea typeface="方正仿宋_GBK" pitchFamily="65" charset="-122"/>
              </a:rPr>
              <a:t>一是引导群众合理预期。</a:t>
            </a:r>
            <a:r>
              <a:rPr lang="zh-CN" altLang="zh-CN" sz="1600" dirty="0" smtClean="0">
                <a:latin typeface="方正仿宋_GBK" pitchFamily="65" charset="-122"/>
                <a:ea typeface="方正仿宋_GBK" pitchFamily="65" charset="-122"/>
              </a:rPr>
              <a:t>医疗保障的原则是“保基本、兜底线”。优先选择医保目录内的、经济适用的诊疗技术、药品和耗材</a:t>
            </a:r>
            <a:r>
              <a:rPr lang="zh-CN" altLang="en-US" sz="1600" dirty="0" smtClean="0">
                <a:latin typeface="方正仿宋_GBK" pitchFamily="65" charset="-122"/>
                <a:ea typeface="方正仿宋_GBK" pitchFamily="65" charset="-122"/>
              </a:rPr>
              <a:t>。</a:t>
            </a:r>
            <a:r>
              <a:rPr lang="zh-CN" altLang="zh-CN" sz="1600" dirty="0" smtClean="0">
                <a:latin typeface="方正仿宋_GBK" pitchFamily="65" charset="-122"/>
                <a:ea typeface="方正仿宋_GBK" pitchFamily="65" charset="-122"/>
              </a:rPr>
              <a:t>到乡镇卫生院首诊、逐级转诊，严格审批</a:t>
            </a:r>
            <a:r>
              <a:rPr lang="zh-CN" altLang="en-US" sz="1600" dirty="0" smtClean="0">
                <a:latin typeface="方正仿宋_GBK" pitchFamily="65" charset="-122"/>
                <a:ea typeface="方正仿宋_GBK" pitchFamily="65" charset="-122"/>
              </a:rPr>
              <a:t>。</a:t>
            </a:r>
            <a:r>
              <a:rPr lang="zh-CN" altLang="zh-CN" sz="1600" dirty="0" smtClean="0">
                <a:latin typeface="方正仿宋_GBK" pitchFamily="65" charset="-122"/>
                <a:ea typeface="方正仿宋_GBK" pitchFamily="65" charset="-122"/>
              </a:rPr>
              <a:t>让贫困群众就近就医，降低医药总费用、减少自付费用，减少食宿公交等非医疗支出。贫困群众不应有过高期望和要求，不应小病跑大医院，不应无故住单间病房、用进口耗材，更不应大病豪治。</a:t>
            </a:r>
            <a:endParaRPr lang="zh-CN" altLang="zh-CN" sz="1600" b="1" dirty="0" smtClean="0">
              <a:latin typeface="方正仿宋_GBK" pitchFamily="65" charset="-122"/>
              <a:ea typeface="方正仿宋_GBK" pitchFamily="65" charset="-122"/>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36000" fill="hold" nodeType="withEffect">
                                  <p:stCondLst>
                                    <p:cond delay="75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685874" y="612988"/>
            <a:ext cx="2673687" cy="450000"/>
            <a:chOff x="4204034" y="3640668"/>
            <a:chExt cx="2673687" cy="450000"/>
          </a:xfrm>
        </p:grpSpPr>
        <p:grpSp>
          <p:nvGrpSpPr>
            <p:cNvPr id="3" name="组合 54"/>
            <p:cNvGrpSpPr>
              <a:grpSpLocks noChangeAspect="1"/>
            </p:cNvGrpSpPr>
            <p:nvPr/>
          </p:nvGrpSpPr>
          <p:grpSpPr>
            <a:xfrm>
              <a:off x="4204034" y="3640668"/>
              <a:ext cx="2673687" cy="450000"/>
              <a:chOff x="3557398" y="1298032"/>
              <a:chExt cx="2341758" cy="394134"/>
            </a:xfrm>
          </p:grpSpPr>
          <p:sp>
            <p:nvSpPr>
              <p:cNvPr id="6" name="任意多边形 5"/>
              <p:cNvSpPr/>
              <p:nvPr/>
            </p:nvSpPr>
            <p:spPr>
              <a:xfrm flipH="1">
                <a:off x="4036409" y="1298033"/>
                <a:ext cx="1862747" cy="394133"/>
              </a:xfrm>
              <a:custGeom>
                <a:avLst/>
                <a:gdLst>
                  <a:gd name="connsiteX0" fmla="*/ 0 w 1957893"/>
                  <a:gd name="connsiteY0" fmla="*/ 554018 h 1108038"/>
                  <a:gd name="connsiteX1" fmla="*/ 0 w 1957893"/>
                  <a:gd name="connsiteY1" fmla="*/ 554019 h 1108038"/>
                  <a:gd name="connsiteX2" fmla="*/ 0 w 1957893"/>
                  <a:gd name="connsiteY2" fmla="*/ 554019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1256 w 1957893"/>
                  <a:gd name="connsiteY7" fmla="*/ 665672 h 1108038"/>
                  <a:gd name="connsiteX8" fmla="*/ 0 w 1957893"/>
                  <a:gd name="connsiteY8" fmla="*/ 554019 h 1108038"/>
                  <a:gd name="connsiteX9" fmla="*/ 11256 w 1957893"/>
                  <a:gd name="connsiteY9" fmla="*/ 442365 h 1108038"/>
                  <a:gd name="connsiteX10" fmla="*/ 554019 w 1957893"/>
                  <a:gd name="connsiteY10"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1256 w 1957893"/>
                  <a:gd name="connsiteY8" fmla="*/ 665672 h 1108038"/>
                  <a:gd name="connsiteX9" fmla="*/ 0 w 1957893"/>
                  <a:gd name="connsiteY9" fmla="*/ 554019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1256 w 1957893"/>
                  <a:gd name="connsiteY8" fmla="*/ 665672 h 1108038"/>
                  <a:gd name="connsiteX9" fmla="*/ 141417 w 1957893"/>
                  <a:gd name="connsiteY9" fmla="*/ 554021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80957 w 1957893"/>
                  <a:gd name="connsiteY10" fmla="*/ 428182 h 1108038"/>
                  <a:gd name="connsiteX11" fmla="*/ 554019 w 1957893"/>
                  <a:gd name="connsiteY11" fmla="*/ 0 h 1108038"/>
                  <a:gd name="connsiteX0" fmla="*/ 175358 w 1957893"/>
                  <a:gd name="connsiteY0" fmla="*/ 483112 h 1108038"/>
                  <a:gd name="connsiteX1" fmla="*/ 0 w 1957893"/>
                  <a:gd name="connsiteY1" fmla="*/ 554019 h 1108038"/>
                  <a:gd name="connsiteX2" fmla="*/ 0 w 1957893"/>
                  <a:gd name="connsiteY2" fmla="*/ 554019 h 1108038"/>
                  <a:gd name="connsiteX3" fmla="*/ 175358 w 1957893"/>
                  <a:gd name="connsiteY3" fmla="*/ 483112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80957 w 1957893"/>
                  <a:gd name="connsiteY10" fmla="*/ 428182 h 1108038"/>
                  <a:gd name="connsiteX11" fmla="*/ 554019 w 1957893"/>
                  <a:gd name="connsiteY11" fmla="*/ 0 h 1108038"/>
                  <a:gd name="connsiteX0" fmla="*/ 175358 w 1957893"/>
                  <a:gd name="connsiteY0" fmla="*/ 483112 h 1108038"/>
                  <a:gd name="connsiteX1" fmla="*/ 0 w 1957893"/>
                  <a:gd name="connsiteY1" fmla="*/ 554019 h 1108038"/>
                  <a:gd name="connsiteX2" fmla="*/ 175358 w 1957893"/>
                  <a:gd name="connsiteY2" fmla="*/ 483112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52673 w 1957893"/>
                  <a:gd name="connsiteY7" fmla="*/ 679852 h 1108038"/>
                  <a:gd name="connsiteX8" fmla="*/ 141417 w 1957893"/>
                  <a:gd name="connsiteY8" fmla="*/ 554021 h 1108038"/>
                  <a:gd name="connsiteX9" fmla="*/ 180957 w 1957893"/>
                  <a:gd name="connsiteY9" fmla="*/ 428182 h 1108038"/>
                  <a:gd name="connsiteX10" fmla="*/ 554019 w 1957893"/>
                  <a:gd name="connsiteY10" fmla="*/ 0 h 1108038"/>
                  <a:gd name="connsiteX0" fmla="*/ 412602 w 1816476"/>
                  <a:gd name="connsiteY0" fmla="*/ 0 h 1108038"/>
                  <a:gd name="connsiteX1" fmla="*/ 1816476 w 1816476"/>
                  <a:gd name="connsiteY1" fmla="*/ 0 h 1108038"/>
                  <a:gd name="connsiteX2" fmla="*/ 1816476 w 1816476"/>
                  <a:gd name="connsiteY2" fmla="*/ 1108038 h 1108038"/>
                  <a:gd name="connsiteX3" fmla="*/ 412602 w 1816476"/>
                  <a:gd name="connsiteY3" fmla="*/ 1108037 h 1108038"/>
                  <a:gd name="connsiteX4" fmla="*/ 11256 w 1816476"/>
                  <a:gd name="connsiteY4" fmla="*/ 679852 h 1108038"/>
                  <a:gd name="connsiteX5" fmla="*/ 0 w 1816476"/>
                  <a:gd name="connsiteY5" fmla="*/ 554021 h 1108038"/>
                  <a:gd name="connsiteX6" fmla="*/ 39540 w 1816476"/>
                  <a:gd name="connsiteY6" fmla="*/ 428182 h 1108038"/>
                  <a:gd name="connsiteX7" fmla="*/ 412602 w 1816476"/>
                  <a:gd name="connsiteY7" fmla="*/ 0 h 1108038"/>
                  <a:gd name="connsiteX0" fmla="*/ 412602 w 1816476"/>
                  <a:gd name="connsiteY0" fmla="*/ 0 h 1108038"/>
                  <a:gd name="connsiteX1" fmla="*/ 1816476 w 1816476"/>
                  <a:gd name="connsiteY1" fmla="*/ 0 h 1108038"/>
                  <a:gd name="connsiteX2" fmla="*/ 1816476 w 1816476"/>
                  <a:gd name="connsiteY2" fmla="*/ 1108038 h 1108038"/>
                  <a:gd name="connsiteX3" fmla="*/ 412602 w 1816476"/>
                  <a:gd name="connsiteY3" fmla="*/ 1108037 h 1108038"/>
                  <a:gd name="connsiteX4" fmla="*/ 11256 w 1816476"/>
                  <a:gd name="connsiteY4" fmla="*/ 679852 h 1108038"/>
                  <a:gd name="connsiteX5" fmla="*/ 0 w 1816476"/>
                  <a:gd name="connsiteY5" fmla="*/ 554021 h 1108038"/>
                  <a:gd name="connsiteX6" fmla="*/ 412602 w 1816476"/>
                  <a:gd name="connsiteY6" fmla="*/ 0 h 1108038"/>
                  <a:gd name="connsiteX0" fmla="*/ 401346 w 1805220"/>
                  <a:gd name="connsiteY0" fmla="*/ 0 h 1108038"/>
                  <a:gd name="connsiteX1" fmla="*/ 1805220 w 1805220"/>
                  <a:gd name="connsiteY1" fmla="*/ 0 h 1108038"/>
                  <a:gd name="connsiteX2" fmla="*/ 1805220 w 1805220"/>
                  <a:gd name="connsiteY2" fmla="*/ 1108038 h 1108038"/>
                  <a:gd name="connsiteX3" fmla="*/ 401346 w 1805220"/>
                  <a:gd name="connsiteY3" fmla="*/ 1108037 h 1108038"/>
                  <a:gd name="connsiteX4" fmla="*/ 0 w 1805220"/>
                  <a:gd name="connsiteY4" fmla="*/ 679852 h 1108038"/>
                  <a:gd name="connsiteX5" fmla="*/ 401346 w 1805220"/>
                  <a:gd name="connsiteY5" fmla="*/ 0 h 1108038"/>
                  <a:gd name="connsiteX0" fmla="*/ 175484 w 1579358"/>
                  <a:gd name="connsiteY0" fmla="*/ 0 h 1108038"/>
                  <a:gd name="connsiteX1" fmla="*/ 1579358 w 1579358"/>
                  <a:gd name="connsiteY1" fmla="*/ 0 h 1108038"/>
                  <a:gd name="connsiteX2" fmla="*/ 1579358 w 1579358"/>
                  <a:gd name="connsiteY2" fmla="*/ 1108038 h 1108038"/>
                  <a:gd name="connsiteX3" fmla="*/ 175484 w 1579358"/>
                  <a:gd name="connsiteY3" fmla="*/ 1108037 h 1108038"/>
                  <a:gd name="connsiteX4" fmla="*/ 175484 w 1579358"/>
                  <a:gd name="connsiteY4" fmla="*/ 0 h 1108038"/>
                  <a:gd name="connsiteX0" fmla="*/ 169378 w 1573252"/>
                  <a:gd name="connsiteY0" fmla="*/ 0 h 1108038"/>
                  <a:gd name="connsiteX1" fmla="*/ 1573252 w 1573252"/>
                  <a:gd name="connsiteY1" fmla="*/ 0 h 1108038"/>
                  <a:gd name="connsiteX2" fmla="*/ 1573252 w 1573252"/>
                  <a:gd name="connsiteY2" fmla="*/ 1108038 h 1108038"/>
                  <a:gd name="connsiteX3" fmla="*/ 169378 w 1573252"/>
                  <a:gd name="connsiteY3" fmla="*/ 1108037 h 1108038"/>
                  <a:gd name="connsiteX4" fmla="*/ 169378 w 1573252"/>
                  <a:gd name="connsiteY4" fmla="*/ 0 h 1108038"/>
                  <a:gd name="connsiteX0" fmla="*/ 157058 w 1560932"/>
                  <a:gd name="connsiteY0" fmla="*/ 0 h 1108038"/>
                  <a:gd name="connsiteX1" fmla="*/ 1560932 w 1560932"/>
                  <a:gd name="connsiteY1" fmla="*/ 0 h 1108038"/>
                  <a:gd name="connsiteX2" fmla="*/ 1560932 w 1560932"/>
                  <a:gd name="connsiteY2" fmla="*/ 1108038 h 1108038"/>
                  <a:gd name="connsiteX3" fmla="*/ 157058 w 1560932"/>
                  <a:gd name="connsiteY3" fmla="*/ 1108037 h 1108038"/>
                  <a:gd name="connsiteX4" fmla="*/ 157058 w 1560932"/>
                  <a:gd name="connsiteY4" fmla="*/ 0 h 1108038"/>
                  <a:gd name="connsiteX0" fmla="*/ 144739 w 1548613"/>
                  <a:gd name="connsiteY0" fmla="*/ 0 h 1108038"/>
                  <a:gd name="connsiteX1" fmla="*/ 1548613 w 1548613"/>
                  <a:gd name="connsiteY1" fmla="*/ 0 h 1108038"/>
                  <a:gd name="connsiteX2" fmla="*/ 1548613 w 1548613"/>
                  <a:gd name="connsiteY2" fmla="*/ 1108038 h 1108038"/>
                  <a:gd name="connsiteX3" fmla="*/ 144739 w 1548613"/>
                  <a:gd name="connsiteY3" fmla="*/ 1108037 h 1108038"/>
                  <a:gd name="connsiteX4" fmla="*/ 144739 w 1548613"/>
                  <a:gd name="connsiteY4" fmla="*/ 0 h 1108038"/>
                  <a:gd name="connsiteX0" fmla="*/ 133627 w 1537501"/>
                  <a:gd name="connsiteY0" fmla="*/ 0 h 1108038"/>
                  <a:gd name="connsiteX1" fmla="*/ 1537501 w 1537501"/>
                  <a:gd name="connsiteY1" fmla="*/ 0 h 1108038"/>
                  <a:gd name="connsiteX2" fmla="*/ 1537501 w 1537501"/>
                  <a:gd name="connsiteY2" fmla="*/ 1108038 h 1108038"/>
                  <a:gd name="connsiteX3" fmla="*/ 133627 w 1537501"/>
                  <a:gd name="connsiteY3" fmla="*/ 1108037 h 1108038"/>
                  <a:gd name="connsiteX4" fmla="*/ 133627 w 1537501"/>
                  <a:gd name="connsiteY4" fmla="*/ 0 h 1108038"/>
                  <a:gd name="connsiteX0" fmla="*/ 114338 w 1518212"/>
                  <a:gd name="connsiteY0" fmla="*/ 0 h 1108038"/>
                  <a:gd name="connsiteX1" fmla="*/ 1518212 w 1518212"/>
                  <a:gd name="connsiteY1" fmla="*/ 0 h 1108038"/>
                  <a:gd name="connsiteX2" fmla="*/ 1518212 w 1518212"/>
                  <a:gd name="connsiteY2" fmla="*/ 1108038 h 1108038"/>
                  <a:gd name="connsiteX3" fmla="*/ 114338 w 1518212"/>
                  <a:gd name="connsiteY3" fmla="*/ 1108037 h 1108038"/>
                  <a:gd name="connsiteX4" fmla="*/ 114338 w 1518212"/>
                  <a:gd name="connsiteY4" fmla="*/ 0 h 1108038"/>
                  <a:gd name="connsiteX0" fmla="*/ 126267 w 1530141"/>
                  <a:gd name="connsiteY0" fmla="*/ 0 h 1108038"/>
                  <a:gd name="connsiteX1" fmla="*/ 1530141 w 1530141"/>
                  <a:gd name="connsiteY1" fmla="*/ 0 h 1108038"/>
                  <a:gd name="connsiteX2" fmla="*/ 1530141 w 1530141"/>
                  <a:gd name="connsiteY2" fmla="*/ 1108038 h 1108038"/>
                  <a:gd name="connsiteX3" fmla="*/ 126267 w 1530141"/>
                  <a:gd name="connsiteY3" fmla="*/ 1108037 h 1108038"/>
                  <a:gd name="connsiteX4" fmla="*/ 126267 w 1530141"/>
                  <a:gd name="connsiteY4" fmla="*/ 0 h 1108038"/>
                  <a:gd name="connsiteX0" fmla="*/ 124271 w 1528145"/>
                  <a:gd name="connsiteY0" fmla="*/ 0 h 1108038"/>
                  <a:gd name="connsiteX1" fmla="*/ 1528145 w 1528145"/>
                  <a:gd name="connsiteY1" fmla="*/ 0 h 1108038"/>
                  <a:gd name="connsiteX2" fmla="*/ 1528145 w 1528145"/>
                  <a:gd name="connsiteY2" fmla="*/ 1108038 h 1108038"/>
                  <a:gd name="connsiteX3" fmla="*/ 124271 w 1528145"/>
                  <a:gd name="connsiteY3" fmla="*/ 1108037 h 1108038"/>
                  <a:gd name="connsiteX4" fmla="*/ 124271 w 1528145"/>
                  <a:gd name="connsiteY4" fmla="*/ 0 h 1108038"/>
                  <a:gd name="connsiteX0" fmla="*/ 121820 w 1525694"/>
                  <a:gd name="connsiteY0" fmla="*/ 0 h 1108038"/>
                  <a:gd name="connsiteX1" fmla="*/ 1525694 w 1525694"/>
                  <a:gd name="connsiteY1" fmla="*/ 0 h 1108038"/>
                  <a:gd name="connsiteX2" fmla="*/ 1525694 w 1525694"/>
                  <a:gd name="connsiteY2" fmla="*/ 1108038 h 1108038"/>
                  <a:gd name="connsiteX3" fmla="*/ 121820 w 1525694"/>
                  <a:gd name="connsiteY3" fmla="*/ 1108037 h 1108038"/>
                  <a:gd name="connsiteX4" fmla="*/ 121820 w 1525694"/>
                  <a:gd name="connsiteY4" fmla="*/ 0 h 1108038"/>
                  <a:gd name="connsiteX0" fmla="*/ 122631 w 1526505"/>
                  <a:gd name="connsiteY0" fmla="*/ 0 h 1108038"/>
                  <a:gd name="connsiteX1" fmla="*/ 1526505 w 1526505"/>
                  <a:gd name="connsiteY1" fmla="*/ 0 h 1108038"/>
                  <a:gd name="connsiteX2" fmla="*/ 1526505 w 1526505"/>
                  <a:gd name="connsiteY2" fmla="*/ 1108038 h 1108038"/>
                  <a:gd name="connsiteX3" fmla="*/ 122631 w 1526505"/>
                  <a:gd name="connsiteY3" fmla="*/ 1108037 h 1108038"/>
                  <a:gd name="connsiteX4" fmla="*/ 122631 w 1526505"/>
                  <a:gd name="connsiteY4" fmla="*/ 0 h 1108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6505" h="1108038">
                    <a:moveTo>
                      <a:pt x="122631" y="0"/>
                    </a:moveTo>
                    <a:lnTo>
                      <a:pt x="1526505" y="0"/>
                    </a:lnTo>
                    <a:lnTo>
                      <a:pt x="1526505" y="1108038"/>
                    </a:lnTo>
                    <a:lnTo>
                      <a:pt x="122631" y="1108037"/>
                    </a:lnTo>
                    <a:cubicBezTo>
                      <a:pt x="-73587" y="920274"/>
                      <a:pt x="-4566" y="41633"/>
                      <a:pt x="122631" y="0"/>
                    </a:cubicBezTo>
                    <a:close/>
                  </a:path>
                </a:pathLst>
              </a:custGeom>
              <a:gradFill>
                <a:gsLst>
                  <a:gs pos="57000">
                    <a:schemeClr val="bg1">
                      <a:lumMod val="95000"/>
                    </a:schemeClr>
                  </a:gs>
                  <a:gs pos="0">
                    <a:schemeClr val="bg1">
                      <a:lumMod val="85000"/>
                    </a:schemeClr>
                  </a:gs>
                  <a:gs pos="100000">
                    <a:schemeClr val="bg1">
                      <a:lumMod val="59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p:cNvSpPr/>
              <p:nvPr/>
            </p:nvSpPr>
            <p:spPr>
              <a:xfrm rot="20059799" flipH="1">
                <a:off x="5693546" y="1336933"/>
                <a:ext cx="80208" cy="140787"/>
              </a:xfrm>
              <a:prstGeom prst="ellipse">
                <a:avLst/>
              </a:prstGeom>
              <a:solidFill>
                <a:schemeClr val="bg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任意多边形 7"/>
              <p:cNvSpPr/>
              <p:nvPr/>
            </p:nvSpPr>
            <p:spPr>
              <a:xfrm flipH="1">
                <a:off x="4036411" y="1384421"/>
                <a:ext cx="1071959" cy="68989"/>
              </a:xfrm>
              <a:custGeom>
                <a:avLst/>
                <a:gdLst>
                  <a:gd name="connsiteX0" fmla="*/ 83016 w 1029264"/>
                  <a:gd name="connsiteY0" fmla="*/ 0 h 166032"/>
                  <a:gd name="connsiteX1" fmla="*/ 1029264 w 1029264"/>
                  <a:gd name="connsiteY1" fmla="*/ 0 h 166032"/>
                  <a:gd name="connsiteX2" fmla="*/ 1029264 w 1029264"/>
                  <a:gd name="connsiteY2" fmla="*/ 166032 h 166032"/>
                  <a:gd name="connsiteX3" fmla="*/ 83016 w 1029264"/>
                  <a:gd name="connsiteY3" fmla="*/ 166032 h 166032"/>
                  <a:gd name="connsiteX4" fmla="*/ 0 w 1029264"/>
                  <a:gd name="connsiteY4" fmla="*/ 83016 h 166032"/>
                  <a:gd name="connsiteX5" fmla="*/ 83016 w 1029264"/>
                  <a:gd name="connsiteY5" fmla="*/ 0 h 166032"/>
                  <a:gd name="connsiteX0" fmla="*/ 52990 w 999238"/>
                  <a:gd name="connsiteY0" fmla="*/ 0 h 166032"/>
                  <a:gd name="connsiteX1" fmla="*/ 999238 w 999238"/>
                  <a:gd name="connsiteY1" fmla="*/ 0 h 166032"/>
                  <a:gd name="connsiteX2" fmla="*/ 999238 w 999238"/>
                  <a:gd name="connsiteY2" fmla="*/ 166032 h 166032"/>
                  <a:gd name="connsiteX3" fmla="*/ 52990 w 999238"/>
                  <a:gd name="connsiteY3" fmla="*/ 166032 h 166032"/>
                  <a:gd name="connsiteX4" fmla="*/ 0 w 999238"/>
                  <a:gd name="connsiteY4" fmla="*/ 83018 h 166032"/>
                  <a:gd name="connsiteX5" fmla="*/ 52990 w 999238"/>
                  <a:gd name="connsiteY5" fmla="*/ 0 h 166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99238" h="166032">
                    <a:moveTo>
                      <a:pt x="52990" y="0"/>
                    </a:moveTo>
                    <a:lnTo>
                      <a:pt x="999238" y="0"/>
                    </a:lnTo>
                    <a:lnTo>
                      <a:pt x="999238" y="166032"/>
                    </a:lnTo>
                    <a:lnTo>
                      <a:pt x="52990" y="166032"/>
                    </a:lnTo>
                    <a:cubicBezTo>
                      <a:pt x="7142" y="166032"/>
                      <a:pt x="0" y="128866"/>
                      <a:pt x="0" y="83018"/>
                    </a:cubicBezTo>
                    <a:cubicBezTo>
                      <a:pt x="0" y="37170"/>
                      <a:pt x="7142" y="0"/>
                      <a:pt x="52990" y="0"/>
                    </a:cubicBezTo>
                    <a:close/>
                  </a:path>
                </a:pathLst>
              </a:custGeom>
              <a:solidFill>
                <a:schemeClr val="bg1">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9" name="组合 58"/>
              <p:cNvGrpSpPr/>
              <p:nvPr/>
            </p:nvGrpSpPr>
            <p:grpSpPr>
              <a:xfrm flipH="1">
                <a:off x="3557398" y="1298032"/>
                <a:ext cx="479014" cy="394133"/>
                <a:chOff x="6024284" y="-1023823"/>
                <a:chExt cx="1839559" cy="948519"/>
              </a:xfrm>
            </p:grpSpPr>
            <p:sp>
              <p:nvSpPr>
                <p:cNvPr id="10" name="任意多边形 9"/>
                <p:cNvSpPr/>
                <p:nvPr/>
              </p:nvSpPr>
              <p:spPr>
                <a:xfrm flipH="1">
                  <a:off x="6024284" y="-1023823"/>
                  <a:ext cx="1839559" cy="948519"/>
                </a:xfrm>
                <a:custGeom>
                  <a:avLst/>
                  <a:gdLst>
                    <a:gd name="connsiteX0" fmla="*/ 0 w 1957893"/>
                    <a:gd name="connsiteY0" fmla="*/ 554018 h 1108038"/>
                    <a:gd name="connsiteX1" fmla="*/ 0 w 1957893"/>
                    <a:gd name="connsiteY1" fmla="*/ 554019 h 1108038"/>
                    <a:gd name="connsiteX2" fmla="*/ 0 w 1957893"/>
                    <a:gd name="connsiteY2" fmla="*/ 554019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1256 w 1957893"/>
                    <a:gd name="connsiteY7" fmla="*/ 665672 h 1108038"/>
                    <a:gd name="connsiteX8" fmla="*/ 0 w 1957893"/>
                    <a:gd name="connsiteY8" fmla="*/ 554019 h 1108038"/>
                    <a:gd name="connsiteX9" fmla="*/ 11256 w 1957893"/>
                    <a:gd name="connsiteY9" fmla="*/ 442365 h 1108038"/>
                    <a:gd name="connsiteX10" fmla="*/ 554019 w 1957893"/>
                    <a:gd name="connsiteY10" fmla="*/ 0 h 1108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57893" h="1108038">
                      <a:moveTo>
                        <a:pt x="0" y="554018"/>
                      </a:moveTo>
                      <a:lnTo>
                        <a:pt x="0" y="554019"/>
                      </a:lnTo>
                      <a:lnTo>
                        <a:pt x="0" y="554019"/>
                      </a:lnTo>
                      <a:close/>
                      <a:moveTo>
                        <a:pt x="554019" y="0"/>
                      </a:moveTo>
                      <a:lnTo>
                        <a:pt x="1957893" y="0"/>
                      </a:lnTo>
                      <a:lnTo>
                        <a:pt x="1957893" y="1108038"/>
                      </a:lnTo>
                      <a:lnTo>
                        <a:pt x="554019" y="1108037"/>
                      </a:lnTo>
                      <a:cubicBezTo>
                        <a:pt x="286290" y="1108037"/>
                        <a:pt x="62916" y="918129"/>
                        <a:pt x="11256" y="665672"/>
                      </a:cubicBezTo>
                      <a:lnTo>
                        <a:pt x="0" y="554019"/>
                      </a:lnTo>
                      <a:lnTo>
                        <a:pt x="11256" y="442365"/>
                      </a:lnTo>
                      <a:cubicBezTo>
                        <a:pt x="62916" y="189908"/>
                        <a:pt x="286290" y="0"/>
                        <a:pt x="554019" y="0"/>
                      </a:cubicBezTo>
                      <a:close/>
                    </a:path>
                  </a:pathLst>
                </a:custGeom>
                <a:gradFill>
                  <a:gsLst>
                    <a:gs pos="0">
                      <a:srgbClr val="70AC2E"/>
                    </a:gs>
                    <a:gs pos="100000">
                      <a:srgbClr val="206F36"/>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任意多边形 10"/>
                <p:cNvSpPr/>
                <p:nvPr/>
              </p:nvSpPr>
              <p:spPr>
                <a:xfrm flipH="1">
                  <a:off x="7381877" y="-1020722"/>
                  <a:ext cx="481966" cy="942317"/>
                </a:xfrm>
                <a:custGeom>
                  <a:avLst/>
                  <a:gdLst>
                    <a:gd name="connsiteX0" fmla="*/ 481966 w 481966"/>
                    <a:gd name="connsiteY0" fmla="*/ 0 h 942317"/>
                    <a:gd name="connsiteX1" fmla="*/ 428392 w 481966"/>
                    <a:gd name="connsiteY1" fmla="*/ 4306 h 942317"/>
                    <a:gd name="connsiteX2" fmla="*/ 10576 w 481966"/>
                    <a:gd name="connsiteY2" fmla="*/ 375579 h 942317"/>
                    <a:gd name="connsiteX3" fmla="*/ 0 w 481966"/>
                    <a:gd name="connsiteY3" fmla="*/ 471159 h 942317"/>
                    <a:gd name="connsiteX4" fmla="*/ 10576 w 481966"/>
                    <a:gd name="connsiteY4" fmla="*/ 566737 h 942317"/>
                    <a:gd name="connsiteX5" fmla="*/ 428392 w 481966"/>
                    <a:gd name="connsiteY5" fmla="*/ 938010 h 942317"/>
                    <a:gd name="connsiteX6" fmla="*/ 481966 w 481966"/>
                    <a:gd name="connsiteY6" fmla="*/ 942317 h 9423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966" h="942317">
                      <a:moveTo>
                        <a:pt x="481966" y="0"/>
                      </a:moveTo>
                      <a:lnTo>
                        <a:pt x="428392" y="4306"/>
                      </a:lnTo>
                      <a:cubicBezTo>
                        <a:pt x="219040" y="38378"/>
                        <a:pt x="53046" y="186481"/>
                        <a:pt x="10576" y="375579"/>
                      </a:cubicBezTo>
                      <a:lnTo>
                        <a:pt x="0" y="471159"/>
                      </a:lnTo>
                      <a:lnTo>
                        <a:pt x="10576" y="566737"/>
                      </a:lnTo>
                      <a:cubicBezTo>
                        <a:pt x="53046" y="755835"/>
                        <a:pt x="219040" y="903939"/>
                        <a:pt x="428392" y="938010"/>
                      </a:cubicBezTo>
                      <a:lnTo>
                        <a:pt x="481966" y="942317"/>
                      </a:lnTo>
                      <a:close/>
                    </a:path>
                  </a:pathLst>
                </a:custGeom>
                <a:gradFill>
                  <a:gsLst>
                    <a:gs pos="0">
                      <a:srgbClr val="7ABC32"/>
                    </a:gs>
                    <a:gs pos="100000">
                      <a:srgbClr val="6C9133"/>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椭圆 11"/>
                <p:cNvSpPr/>
                <p:nvPr/>
              </p:nvSpPr>
              <p:spPr>
                <a:xfrm rot="20059799" flipH="1">
                  <a:off x="7362325" y="-916479"/>
                  <a:ext cx="206915" cy="338819"/>
                </a:xfrm>
                <a:prstGeom prst="ellipse">
                  <a:avLst/>
                </a:prstGeom>
                <a:solidFill>
                  <a:schemeClr val="bg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任意多边形 12"/>
                <p:cNvSpPr/>
                <p:nvPr/>
              </p:nvSpPr>
              <p:spPr>
                <a:xfrm flipH="1">
                  <a:off x="6038459" y="-815921"/>
                  <a:ext cx="1029264" cy="166032"/>
                </a:xfrm>
                <a:custGeom>
                  <a:avLst/>
                  <a:gdLst>
                    <a:gd name="connsiteX0" fmla="*/ 83016 w 1029264"/>
                    <a:gd name="connsiteY0" fmla="*/ 0 h 166032"/>
                    <a:gd name="connsiteX1" fmla="*/ 1029264 w 1029264"/>
                    <a:gd name="connsiteY1" fmla="*/ 0 h 166032"/>
                    <a:gd name="connsiteX2" fmla="*/ 1029264 w 1029264"/>
                    <a:gd name="connsiteY2" fmla="*/ 166032 h 166032"/>
                    <a:gd name="connsiteX3" fmla="*/ 83016 w 1029264"/>
                    <a:gd name="connsiteY3" fmla="*/ 166032 h 166032"/>
                    <a:gd name="connsiteX4" fmla="*/ 0 w 1029264"/>
                    <a:gd name="connsiteY4" fmla="*/ 83016 h 166032"/>
                    <a:gd name="connsiteX5" fmla="*/ 83016 w 1029264"/>
                    <a:gd name="connsiteY5" fmla="*/ 0 h 166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29264" h="166032">
                      <a:moveTo>
                        <a:pt x="83016" y="0"/>
                      </a:moveTo>
                      <a:lnTo>
                        <a:pt x="1029264" y="0"/>
                      </a:lnTo>
                      <a:lnTo>
                        <a:pt x="1029264" y="166032"/>
                      </a:lnTo>
                      <a:lnTo>
                        <a:pt x="83016" y="166032"/>
                      </a:lnTo>
                      <a:cubicBezTo>
                        <a:pt x="37168" y="166032"/>
                        <a:pt x="0" y="128864"/>
                        <a:pt x="0" y="83016"/>
                      </a:cubicBezTo>
                      <a:cubicBezTo>
                        <a:pt x="0" y="37168"/>
                        <a:pt x="37168" y="0"/>
                        <a:pt x="83016" y="0"/>
                      </a:cubicBezTo>
                      <a:close/>
                    </a:path>
                  </a:pathLst>
                </a:custGeom>
                <a:solidFill>
                  <a:schemeClr val="bg1">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4" name="文本框 63"/>
            <p:cNvSpPr txBox="1"/>
            <p:nvPr/>
          </p:nvSpPr>
          <p:spPr>
            <a:xfrm>
              <a:off x="4283523" y="3673180"/>
              <a:ext cx="450764" cy="400110"/>
            </a:xfrm>
            <a:prstGeom prst="rect">
              <a:avLst/>
            </a:prstGeom>
            <a:noFill/>
          </p:spPr>
          <p:txBody>
            <a:bodyPr wrap="none" rtlCol="0">
              <a:spAutoFit/>
            </a:bodyPr>
            <a:lstStyle/>
            <a:p>
              <a:r>
                <a:rPr lang="en-US" altLang="zh-CN" sz="2000" dirty="0" smtClean="0">
                  <a:solidFill>
                    <a:schemeClr val="bg1"/>
                  </a:solidFill>
                  <a:cs typeface="+mn-ea"/>
                  <a:sym typeface="+mn-lt"/>
                </a:rPr>
                <a:t>04</a:t>
              </a:r>
              <a:endParaRPr lang="zh-CN" altLang="en-US" sz="2000" dirty="0">
                <a:solidFill>
                  <a:schemeClr val="bg1"/>
                </a:solidFill>
                <a:cs typeface="+mn-ea"/>
                <a:sym typeface="+mn-lt"/>
              </a:endParaRPr>
            </a:p>
          </p:txBody>
        </p:sp>
        <p:sp>
          <p:nvSpPr>
            <p:cNvPr id="5" name="文本框 64"/>
            <p:cNvSpPr txBox="1"/>
            <p:nvPr/>
          </p:nvSpPr>
          <p:spPr>
            <a:xfrm>
              <a:off x="4802928" y="3696390"/>
              <a:ext cx="1415772" cy="338554"/>
            </a:xfrm>
            <a:prstGeom prst="rect">
              <a:avLst/>
            </a:prstGeom>
            <a:noFill/>
          </p:spPr>
          <p:txBody>
            <a:bodyPr wrap="none" rtlCol="0">
              <a:spAutoFit/>
            </a:bodyPr>
            <a:lstStyle/>
            <a:p>
              <a:r>
                <a:rPr lang="zh-CN" altLang="en-US" sz="1600" dirty="0" smtClean="0">
                  <a:latin typeface="方正黑体_GBK" pitchFamily="65" charset="-122"/>
                  <a:ea typeface="方正黑体_GBK" pitchFamily="65" charset="-122"/>
                  <a:cs typeface="+mn-ea"/>
                  <a:sym typeface="+mn-lt"/>
                </a:rPr>
                <a:t>几点工作建议</a:t>
              </a:r>
              <a:endParaRPr lang="zh-CN" altLang="en-US" sz="1600" dirty="0">
                <a:latin typeface="方正黑体_GBK" pitchFamily="65" charset="-122"/>
                <a:ea typeface="方正黑体_GBK" pitchFamily="65" charset="-122"/>
                <a:cs typeface="+mn-ea"/>
                <a:sym typeface="+mn-lt"/>
              </a:endParaRPr>
            </a:p>
          </p:txBody>
        </p:sp>
      </p:grpSp>
      <p:sp>
        <p:nvSpPr>
          <p:cNvPr id="14" name="文本框 18"/>
          <p:cNvSpPr txBox="1"/>
          <p:nvPr/>
        </p:nvSpPr>
        <p:spPr>
          <a:xfrm>
            <a:off x="3159760" y="1381760"/>
            <a:ext cx="4947920" cy="3293209"/>
          </a:xfrm>
          <a:prstGeom prst="rect">
            <a:avLst/>
          </a:prstGeom>
          <a:noFill/>
        </p:spPr>
        <p:txBody>
          <a:bodyPr wrap="square" rtlCol="0">
            <a:spAutoFit/>
          </a:bodyPr>
          <a:lstStyle/>
          <a:p>
            <a:r>
              <a:rPr lang="zh-CN" altLang="en-US" sz="1600" dirty="0" smtClean="0">
                <a:latin typeface="方正黑体_GBK" pitchFamily="65" charset="-122"/>
                <a:ea typeface="方正黑体_GBK" pitchFamily="65" charset="-122"/>
              </a:rPr>
              <a:t>（</a:t>
            </a:r>
            <a:r>
              <a:rPr lang="en-US" altLang="zh-CN" sz="1600" dirty="0" smtClean="0">
                <a:latin typeface="方正黑体_GBK" pitchFamily="65" charset="-122"/>
                <a:ea typeface="方正黑体_GBK" pitchFamily="65" charset="-122"/>
              </a:rPr>
              <a:t>3</a:t>
            </a:r>
            <a:r>
              <a:rPr lang="zh-CN" altLang="en-US" sz="1600" dirty="0" smtClean="0">
                <a:latin typeface="方正黑体_GBK" pitchFamily="65" charset="-122"/>
                <a:ea typeface="方正黑体_GBK" pitchFamily="65" charset="-122"/>
              </a:rPr>
              <a:t>）</a:t>
            </a:r>
            <a:r>
              <a:rPr lang="zh-CN" altLang="zh-CN" sz="1600" dirty="0" smtClean="0">
                <a:latin typeface="方正黑体_GBK" pitchFamily="65" charset="-122"/>
                <a:ea typeface="方正黑体_GBK" pitchFamily="65" charset="-122"/>
              </a:rPr>
              <a:t>当好引导员。</a:t>
            </a:r>
            <a:endParaRPr lang="en-US" altLang="zh-CN" sz="1600" dirty="0" smtClean="0">
              <a:latin typeface="方正黑体_GBK" pitchFamily="65" charset="-122"/>
              <a:ea typeface="方正黑体_GBK" pitchFamily="65" charset="-122"/>
            </a:endParaRPr>
          </a:p>
          <a:p>
            <a:r>
              <a:rPr lang="zh-CN" altLang="zh-CN" sz="1600" b="1" dirty="0" smtClean="0">
                <a:latin typeface="方正仿宋_GBK" pitchFamily="65" charset="-122"/>
                <a:ea typeface="方正仿宋_GBK" pitchFamily="65" charset="-122"/>
              </a:rPr>
              <a:t>二是引导群众知恩感恩。</a:t>
            </a:r>
            <a:r>
              <a:rPr lang="zh-CN" altLang="zh-CN" sz="1600" dirty="0" smtClean="0">
                <a:latin typeface="方正仿宋_GBK" pitchFamily="65" charset="-122"/>
                <a:ea typeface="方正仿宋_GBK" pitchFamily="65" charset="-122"/>
              </a:rPr>
              <a:t>家庭医生签约服务主要的健康管理和咨询。这项工作是医务人员的无私奉献。不少群众误认为，家庭医生服务就是上门开展医疗、免费拿药。现在乡镇卫生院的医生工作量都较大，要保证医院门诊和病房的运转，到村上开展签约和健康服务，都是医生牺牲了自身的休息时间做的。医疗机构实行“先诊疗后付费”，目的是解决贫困群众入院难。群众出院时要信守诺言，要结清自付费用。在上级考核和调查时，要对工作人员知恩感恩，应当作出满意的回答，不应有不切合实际的回答，如：看病难，看病贵，没有家庭医生服务，对健康扶贫工作甚至对扶贫工作不满意等。</a:t>
            </a:r>
            <a:endParaRPr lang="zh-CN" altLang="zh-CN" sz="1600" b="1" dirty="0" smtClean="0">
              <a:latin typeface="方正仿宋_GBK" pitchFamily="65" charset="-122"/>
              <a:ea typeface="方正仿宋_GBK" pitchFamily="65" charset="-122"/>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36000" fill="hold" nodeType="withEffect">
                                  <p:stCondLst>
                                    <p:cond delay="75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cstate="print"/>
          <a:stretch>
            <a:fillRect/>
          </a:stretch>
        </p:blipFill>
        <p:spPr>
          <a:xfrm>
            <a:off x="-38405" y="2955408"/>
            <a:ext cx="9138696" cy="1975275"/>
          </a:xfrm>
          <a:prstGeom prst="rect">
            <a:avLst/>
          </a:prstGeom>
        </p:spPr>
      </p:pic>
      <p:pic>
        <p:nvPicPr>
          <p:cNvPr id="12" name="图片 11"/>
          <p:cNvPicPr>
            <a:picLocks noChangeAspect="1"/>
          </p:cNvPicPr>
          <p:nvPr/>
        </p:nvPicPr>
        <p:blipFill rotWithShape="1">
          <a:blip r:embed="rId4" cstate="print">
            <a:extLst>
              <a:ext uri="{28A0092B-C50C-407E-A947-70E740481C1C}">
                <a14:useLocalDpi xmlns:a14="http://schemas.microsoft.com/office/drawing/2010/main" xmlns="" val="0"/>
              </a:ext>
            </a:extLst>
          </a:blip>
          <a:srcRect b="43617"/>
          <a:stretch/>
        </p:blipFill>
        <p:spPr>
          <a:xfrm>
            <a:off x="-17123" y="3990975"/>
            <a:ext cx="9170648" cy="1152525"/>
          </a:xfrm>
          <a:prstGeom prst="rect">
            <a:avLst/>
          </a:prstGeom>
        </p:spPr>
      </p:pic>
      <p:pic>
        <p:nvPicPr>
          <p:cNvPr id="5" name="图片 4"/>
          <p:cNvPicPr>
            <a:picLocks noChangeAspect="1"/>
          </p:cNvPicPr>
          <p:nvPr/>
        </p:nvPicPr>
        <p:blipFill rotWithShape="1">
          <a:blip r:embed="rId5" cstate="print">
            <a:extLst>
              <a:ext uri="{28A0092B-C50C-407E-A947-70E740481C1C}">
                <a14:useLocalDpi xmlns:a14="http://schemas.microsoft.com/office/drawing/2010/main" xmlns="" val="0"/>
              </a:ext>
            </a:extLst>
          </a:blip>
          <a:srcRect b="7608"/>
          <a:stretch/>
        </p:blipFill>
        <p:spPr>
          <a:xfrm>
            <a:off x="2389914" y="235886"/>
            <a:ext cx="4472005" cy="4241522"/>
          </a:xfrm>
          <a:prstGeom prst="rect">
            <a:avLst/>
          </a:prstGeom>
        </p:spPr>
      </p:pic>
      <p:pic>
        <p:nvPicPr>
          <p:cNvPr id="4" name="图片 3"/>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566829" y="1671508"/>
            <a:ext cx="2154660" cy="3230090"/>
          </a:xfrm>
          <a:prstGeom prst="rect">
            <a:avLst/>
          </a:prstGeom>
        </p:spPr>
      </p:pic>
      <p:grpSp>
        <p:nvGrpSpPr>
          <p:cNvPr id="7" name="组合 6"/>
          <p:cNvGrpSpPr/>
          <p:nvPr/>
        </p:nvGrpSpPr>
        <p:grpSpPr>
          <a:xfrm>
            <a:off x="2795257" y="1780452"/>
            <a:ext cx="3660073" cy="794155"/>
            <a:chOff x="2734807" y="1646794"/>
            <a:chExt cx="3660073" cy="794155"/>
          </a:xfrm>
        </p:grpSpPr>
        <p:sp>
          <p:nvSpPr>
            <p:cNvPr id="6" name="文本框 5"/>
            <p:cNvSpPr txBox="1"/>
            <p:nvPr/>
          </p:nvSpPr>
          <p:spPr>
            <a:xfrm>
              <a:off x="2747165" y="1671508"/>
              <a:ext cx="3647715" cy="769441"/>
            </a:xfrm>
            <a:prstGeom prst="rect">
              <a:avLst/>
            </a:prstGeom>
            <a:noFill/>
          </p:spPr>
          <p:txBody>
            <a:bodyPr wrap="square" rtlCol="0">
              <a:spAutoFit/>
            </a:bodyPr>
            <a:lstStyle/>
            <a:p>
              <a:pPr algn="ctr"/>
              <a:r>
                <a:rPr lang="zh-CN" altLang="en-US" sz="4400" dirty="0">
                  <a:ln w="352425">
                    <a:solidFill>
                      <a:srgbClr val="206F36"/>
                    </a:solidFill>
                  </a:ln>
                  <a:solidFill>
                    <a:srgbClr val="206F36"/>
                  </a:solidFill>
                  <a:cs typeface="+mn-ea"/>
                  <a:sym typeface="+mn-lt"/>
                </a:rPr>
                <a:t>谢谢观赏</a:t>
              </a:r>
            </a:p>
          </p:txBody>
        </p:sp>
        <p:sp>
          <p:nvSpPr>
            <p:cNvPr id="8" name="文本框 7"/>
            <p:cNvSpPr txBox="1"/>
            <p:nvPr/>
          </p:nvSpPr>
          <p:spPr>
            <a:xfrm>
              <a:off x="2747165" y="1671508"/>
              <a:ext cx="3647715" cy="769441"/>
            </a:xfrm>
            <a:prstGeom prst="rect">
              <a:avLst/>
            </a:prstGeom>
            <a:noFill/>
          </p:spPr>
          <p:txBody>
            <a:bodyPr wrap="square" rtlCol="0">
              <a:spAutoFit/>
            </a:bodyPr>
            <a:lstStyle/>
            <a:p>
              <a:pPr algn="ctr"/>
              <a:r>
                <a:rPr lang="zh-CN" altLang="en-US" sz="4400" dirty="0">
                  <a:ln w="266700">
                    <a:solidFill>
                      <a:srgbClr val="4BB333"/>
                    </a:solidFill>
                  </a:ln>
                  <a:solidFill>
                    <a:srgbClr val="4BB333"/>
                  </a:solidFill>
                  <a:cs typeface="+mn-ea"/>
                  <a:sym typeface="+mn-lt"/>
                </a:rPr>
                <a:t>谢谢观赏</a:t>
              </a:r>
            </a:p>
          </p:txBody>
        </p:sp>
        <p:sp>
          <p:nvSpPr>
            <p:cNvPr id="9" name="文本框 8"/>
            <p:cNvSpPr txBox="1"/>
            <p:nvPr/>
          </p:nvSpPr>
          <p:spPr>
            <a:xfrm>
              <a:off x="2747165" y="1671508"/>
              <a:ext cx="3647715" cy="769441"/>
            </a:xfrm>
            <a:prstGeom prst="rect">
              <a:avLst/>
            </a:prstGeom>
            <a:noFill/>
          </p:spPr>
          <p:txBody>
            <a:bodyPr wrap="square" rtlCol="0">
              <a:spAutoFit/>
            </a:bodyPr>
            <a:lstStyle/>
            <a:p>
              <a:pPr algn="ctr"/>
              <a:r>
                <a:rPr lang="zh-CN" altLang="en-US" sz="4400" dirty="0">
                  <a:ln w="57150">
                    <a:solidFill>
                      <a:srgbClr val="A3BE92"/>
                    </a:solidFill>
                  </a:ln>
                  <a:solidFill>
                    <a:srgbClr val="A3BE92"/>
                  </a:solidFill>
                  <a:cs typeface="+mn-ea"/>
                  <a:sym typeface="+mn-lt"/>
                </a:rPr>
                <a:t>谢谢观赏</a:t>
              </a:r>
            </a:p>
          </p:txBody>
        </p:sp>
        <p:sp>
          <p:nvSpPr>
            <p:cNvPr id="10" name="文本框 9"/>
            <p:cNvSpPr txBox="1"/>
            <p:nvPr/>
          </p:nvSpPr>
          <p:spPr>
            <a:xfrm>
              <a:off x="2734807" y="1646794"/>
              <a:ext cx="3647715" cy="769441"/>
            </a:xfrm>
            <a:prstGeom prst="rect">
              <a:avLst/>
            </a:prstGeom>
            <a:noFill/>
          </p:spPr>
          <p:txBody>
            <a:bodyPr wrap="square" rtlCol="0">
              <a:spAutoFit/>
            </a:bodyPr>
            <a:lstStyle/>
            <a:p>
              <a:pPr algn="ctr"/>
              <a:r>
                <a:rPr lang="zh-CN" altLang="en-US" sz="4400" dirty="0" smtClean="0">
                  <a:ln w="34925">
                    <a:solidFill>
                      <a:schemeClr val="bg1"/>
                    </a:solidFill>
                  </a:ln>
                  <a:solidFill>
                    <a:schemeClr val="bg1"/>
                  </a:solidFill>
                  <a:cs typeface="+mn-ea"/>
                  <a:sym typeface="+mn-lt"/>
                </a:rPr>
                <a:t>谢谢聆听</a:t>
              </a:r>
              <a:endParaRPr lang="zh-CN" altLang="en-US" sz="4400" dirty="0">
                <a:ln w="34925">
                  <a:solidFill>
                    <a:schemeClr val="bg1"/>
                  </a:solidFill>
                </a:ln>
                <a:solidFill>
                  <a:schemeClr val="bg1"/>
                </a:solidFill>
                <a:cs typeface="+mn-ea"/>
                <a:sym typeface="+mn-lt"/>
              </a:endParaRPr>
            </a:p>
          </p:txBody>
        </p:sp>
      </p:grpSp>
      <p:pic>
        <p:nvPicPr>
          <p:cNvPr id="13" name="图片 12"/>
          <p:cNvPicPr>
            <a:picLocks noChangeAspect="1"/>
          </p:cNvPicPr>
          <p:nvPr/>
        </p:nvPicPr>
        <p:blipFill rotWithShape="1">
          <a:blip r:embed="rId7" cstate="print">
            <a:extLst>
              <a:ext uri="{28A0092B-C50C-407E-A947-70E740481C1C}">
                <a14:useLocalDpi xmlns:a14="http://schemas.microsoft.com/office/drawing/2010/main" xmlns="" val="0"/>
              </a:ext>
            </a:extLst>
          </a:blip>
          <a:srcRect t="31573"/>
          <a:stretch/>
        </p:blipFill>
        <p:spPr>
          <a:xfrm>
            <a:off x="-203472" y="-9525"/>
            <a:ext cx="2790825" cy="1909671"/>
          </a:xfrm>
          <a:prstGeom prst="rect">
            <a:avLst/>
          </a:prstGeom>
        </p:spPr>
      </p:pic>
      <p:pic>
        <p:nvPicPr>
          <p:cNvPr id="2" name="图片 1"/>
          <p:cNvPicPr>
            <a:picLocks noChangeAspect="1"/>
          </p:cNvPicPr>
          <p:nvPr/>
        </p:nvPicPr>
        <p:blipFill rotWithShape="1">
          <a:blip r:embed="rId8" cstate="print">
            <a:extLst>
              <a:ext uri="{28A0092B-C50C-407E-A947-70E740481C1C}">
                <a14:useLocalDpi xmlns:a14="http://schemas.microsoft.com/office/drawing/2010/main" xmlns="" val="0"/>
              </a:ext>
            </a:extLst>
          </a:blip>
          <a:srcRect t="29500" b="12561"/>
          <a:stretch/>
        </p:blipFill>
        <p:spPr>
          <a:xfrm>
            <a:off x="6003883" y="-42041"/>
            <a:ext cx="3287740" cy="2007475"/>
          </a:xfrm>
          <a:prstGeom prst="rect">
            <a:avLst/>
          </a:prstGeom>
        </p:spPr>
      </p:pic>
      <p:pic>
        <p:nvPicPr>
          <p:cNvPr id="19" name="图片 18"/>
          <p:cNvPicPr>
            <a:picLocks noChangeAspect="1"/>
          </p:cNvPicPr>
          <p:nvPr/>
        </p:nvPicPr>
        <p:blipFill rotWithShape="1">
          <a:blip r:embed="rId9" cstate="print">
            <a:extLst>
              <a:ext uri="{28A0092B-C50C-407E-A947-70E740481C1C}">
                <a14:useLocalDpi xmlns:a14="http://schemas.microsoft.com/office/drawing/2010/main" xmlns="" val="0"/>
              </a:ext>
            </a:extLst>
          </a:blip>
          <a:srcRect b="4689"/>
          <a:stretch/>
        </p:blipFill>
        <p:spPr>
          <a:xfrm>
            <a:off x="7799294" y="3950557"/>
            <a:ext cx="1101189" cy="1049552"/>
          </a:xfrm>
          <a:prstGeom prst="rect">
            <a:avLst/>
          </a:prstGeom>
          <a:effectLst>
            <a:outerShdw blurRad="76200" dir="13500000" sy="23000" kx="1200000" algn="br" rotWithShape="0">
              <a:prstClr val="black">
                <a:alpha val="41000"/>
              </a:prstClr>
            </a:outerShdw>
          </a:effectLst>
        </p:spPr>
      </p:pic>
    </p:spTree>
    <p:extLst>
      <p:ext uri="{BB962C8B-B14F-4D97-AF65-F5344CB8AC3E}">
        <p14:creationId xmlns:p14="http://schemas.microsoft.com/office/powerpoint/2010/main" xmlns="" val="1645604255"/>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wipe(left)">
                                      <p:cBhvr>
                                        <p:cTn id="18" dur="750"/>
                                        <p:tgtEl>
                                          <p:spTgt spid="3"/>
                                        </p:tgtEl>
                                      </p:cBhvr>
                                    </p:animEffect>
                                  </p:childTnLst>
                                </p:cTn>
                              </p:par>
                            </p:childTnLst>
                          </p:cTn>
                        </p:par>
                        <p:par>
                          <p:cTn id="19" fill="hold">
                            <p:stCondLst>
                              <p:cond delay="1750"/>
                            </p:stCondLst>
                            <p:childTnLst>
                              <p:par>
                                <p:cTn id="20" presetID="49" presetClass="entr" presetSubtype="0" decel="100000"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1000" fill="hold"/>
                                        <p:tgtEl>
                                          <p:spTgt spid="5"/>
                                        </p:tgtEl>
                                        <p:attrNameLst>
                                          <p:attrName>ppt_w</p:attrName>
                                        </p:attrNameLst>
                                      </p:cBhvr>
                                      <p:tavLst>
                                        <p:tav tm="0">
                                          <p:val>
                                            <p:fltVal val="0"/>
                                          </p:val>
                                        </p:tav>
                                        <p:tav tm="100000">
                                          <p:val>
                                            <p:strVal val="#ppt_w"/>
                                          </p:val>
                                        </p:tav>
                                      </p:tavLst>
                                    </p:anim>
                                    <p:anim calcmode="lin" valueType="num">
                                      <p:cBhvr>
                                        <p:cTn id="23" dur="1000" fill="hold"/>
                                        <p:tgtEl>
                                          <p:spTgt spid="5"/>
                                        </p:tgtEl>
                                        <p:attrNameLst>
                                          <p:attrName>ppt_h</p:attrName>
                                        </p:attrNameLst>
                                      </p:cBhvr>
                                      <p:tavLst>
                                        <p:tav tm="0">
                                          <p:val>
                                            <p:fltVal val="0"/>
                                          </p:val>
                                        </p:tav>
                                        <p:tav tm="100000">
                                          <p:val>
                                            <p:strVal val="#ppt_h"/>
                                          </p:val>
                                        </p:tav>
                                      </p:tavLst>
                                    </p:anim>
                                    <p:anim calcmode="lin" valueType="num">
                                      <p:cBhvr>
                                        <p:cTn id="24" dur="1000" fill="hold"/>
                                        <p:tgtEl>
                                          <p:spTgt spid="5"/>
                                        </p:tgtEl>
                                        <p:attrNameLst>
                                          <p:attrName>style.rotation</p:attrName>
                                        </p:attrNameLst>
                                      </p:cBhvr>
                                      <p:tavLst>
                                        <p:tav tm="0">
                                          <p:val>
                                            <p:fltVal val="360"/>
                                          </p:val>
                                        </p:tav>
                                        <p:tav tm="100000">
                                          <p:val>
                                            <p:fltVal val="0"/>
                                          </p:val>
                                        </p:tav>
                                      </p:tavLst>
                                    </p:anim>
                                    <p:animEffect transition="in" filter="fade">
                                      <p:cBhvr>
                                        <p:cTn id="25" dur="1000"/>
                                        <p:tgtEl>
                                          <p:spTgt spid="5"/>
                                        </p:tgtEl>
                                      </p:cBhvr>
                                    </p:animEffect>
                                  </p:childTnLst>
                                </p:cTn>
                              </p:par>
                            </p:childTnLst>
                          </p:cTn>
                        </p:par>
                        <p:par>
                          <p:cTn id="26" fill="hold">
                            <p:stCondLst>
                              <p:cond delay="2750"/>
                            </p:stCondLst>
                            <p:childTnLst>
                              <p:par>
                                <p:cTn id="27" presetID="2" presetClass="entr" presetSubtype="8" decel="44000" fill="hold" nodeType="after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additive="base">
                                        <p:cTn id="29" dur="1000" fill="hold"/>
                                        <p:tgtEl>
                                          <p:spTgt spid="4"/>
                                        </p:tgtEl>
                                        <p:attrNameLst>
                                          <p:attrName>ppt_x</p:attrName>
                                        </p:attrNameLst>
                                      </p:cBhvr>
                                      <p:tavLst>
                                        <p:tav tm="0">
                                          <p:val>
                                            <p:strVal val="0-#ppt_w/2"/>
                                          </p:val>
                                        </p:tav>
                                        <p:tav tm="100000">
                                          <p:val>
                                            <p:strVal val="#ppt_x"/>
                                          </p:val>
                                        </p:tav>
                                      </p:tavLst>
                                    </p:anim>
                                    <p:anim calcmode="lin" valueType="num">
                                      <p:cBhvr additive="base">
                                        <p:cTn id="30" dur="1000" fill="hold"/>
                                        <p:tgtEl>
                                          <p:spTgt spid="4"/>
                                        </p:tgtEl>
                                        <p:attrNameLst>
                                          <p:attrName>ppt_y</p:attrName>
                                        </p:attrNameLst>
                                      </p:cBhvr>
                                      <p:tavLst>
                                        <p:tav tm="0">
                                          <p:val>
                                            <p:strVal val="#ppt_y"/>
                                          </p:val>
                                        </p:tav>
                                        <p:tav tm="100000">
                                          <p:val>
                                            <p:strVal val="#ppt_y"/>
                                          </p:val>
                                        </p:tav>
                                      </p:tavLst>
                                    </p:anim>
                                  </p:childTnLst>
                                </p:cTn>
                              </p:par>
                            </p:childTnLst>
                          </p:cTn>
                        </p:par>
                        <p:par>
                          <p:cTn id="31" fill="hold">
                            <p:stCondLst>
                              <p:cond delay="3750"/>
                            </p:stCondLst>
                            <p:childTnLst>
                              <p:par>
                                <p:cTn id="32" presetID="50" presetClass="entr" presetSubtype="0" decel="100000" fill="hold" nodeType="afterEffect">
                                  <p:stCondLst>
                                    <p:cond delay="0"/>
                                  </p:stCondLst>
                                  <p:childTnLst>
                                    <p:set>
                                      <p:cBhvr>
                                        <p:cTn id="33" dur="1" fill="hold">
                                          <p:stCondLst>
                                            <p:cond delay="0"/>
                                          </p:stCondLst>
                                        </p:cTn>
                                        <p:tgtEl>
                                          <p:spTgt spid="7"/>
                                        </p:tgtEl>
                                        <p:attrNameLst>
                                          <p:attrName>style.visibility</p:attrName>
                                        </p:attrNameLst>
                                      </p:cBhvr>
                                      <p:to>
                                        <p:strVal val="visible"/>
                                      </p:to>
                                    </p:set>
                                    <p:anim calcmode="lin" valueType="num">
                                      <p:cBhvr>
                                        <p:cTn id="34" dur="1250" fill="hold"/>
                                        <p:tgtEl>
                                          <p:spTgt spid="7"/>
                                        </p:tgtEl>
                                        <p:attrNameLst>
                                          <p:attrName>ppt_w</p:attrName>
                                        </p:attrNameLst>
                                      </p:cBhvr>
                                      <p:tavLst>
                                        <p:tav tm="0">
                                          <p:val>
                                            <p:strVal val="#ppt_w+.3"/>
                                          </p:val>
                                        </p:tav>
                                        <p:tav tm="100000">
                                          <p:val>
                                            <p:strVal val="#ppt_w"/>
                                          </p:val>
                                        </p:tav>
                                      </p:tavLst>
                                    </p:anim>
                                    <p:anim calcmode="lin" valueType="num">
                                      <p:cBhvr>
                                        <p:cTn id="35" dur="1250" fill="hold"/>
                                        <p:tgtEl>
                                          <p:spTgt spid="7"/>
                                        </p:tgtEl>
                                        <p:attrNameLst>
                                          <p:attrName>ppt_h</p:attrName>
                                        </p:attrNameLst>
                                      </p:cBhvr>
                                      <p:tavLst>
                                        <p:tav tm="0">
                                          <p:val>
                                            <p:strVal val="#ppt_h"/>
                                          </p:val>
                                        </p:tav>
                                        <p:tav tm="100000">
                                          <p:val>
                                            <p:strVal val="#ppt_h"/>
                                          </p:val>
                                        </p:tav>
                                      </p:tavLst>
                                    </p:anim>
                                    <p:animEffect transition="in" filter="fade">
                                      <p:cBhvr>
                                        <p:cTn id="36" dur="1250"/>
                                        <p:tgtEl>
                                          <p:spTgt spid="7"/>
                                        </p:tgtEl>
                                      </p:cBhvr>
                                    </p:animEffect>
                                  </p:childTnLst>
                                </p:cTn>
                              </p:par>
                              <p:par>
                                <p:cTn id="37" presetID="37" presetClass="entr" presetSubtype="0" fill="hold" nodeType="with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fade">
                                      <p:cBhvr>
                                        <p:cTn id="39" dur="750"/>
                                        <p:tgtEl>
                                          <p:spTgt spid="7"/>
                                        </p:tgtEl>
                                      </p:cBhvr>
                                    </p:animEffect>
                                    <p:anim calcmode="lin" valueType="num">
                                      <p:cBhvr>
                                        <p:cTn id="40" dur="750" fill="hold"/>
                                        <p:tgtEl>
                                          <p:spTgt spid="7"/>
                                        </p:tgtEl>
                                        <p:attrNameLst>
                                          <p:attrName>ppt_x</p:attrName>
                                        </p:attrNameLst>
                                      </p:cBhvr>
                                      <p:tavLst>
                                        <p:tav tm="0">
                                          <p:val>
                                            <p:strVal val="#ppt_x"/>
                                          </p:val>
                                        </p:tav>
                                        <p:tav tm="100000">
                                          <p:val>
                                            <p:strVal val="#ppt_x"/>
                                          </p:val>
                                        </p:tav>
                                      </p:tavLst>
                                    </p:anim>
                                    <p:anim calcmode="lin" valueType="num">
                                      <p:cBhvr>
                                        <p:cTn id="41" dur="675" decel="100000" fill="hold"/>
                                        <p:tgtEl>
                                          <p:spTgt spid="7"/>
                                        </p:tgtEl>
                                        <p:attrNameLst>
                                          <p:attrName>ppt_y</p:attrName>
                                        </p:attrNameLst>
                                      </p:cBhvr>
                                      <p:tavLst>
                                        <p:tav tm="0">
                                          <p:val>
                                            <p:strVal val="#ppt_y+1"/>
                                          </p:val>
                                        </p:tav>
                                        <p:tav tm="100000">
                                          <p:val>
                                            <p:strVal val="#ppt_y-.03"/>
                                          </p:val>
                                        </p:tav>
                                      </p:tavLst>
                                    </p:anim>
                                    <p:anim calcmode="lin" valueType="num">
                                      <p:cBhvr>
                                        <p:cTn id="42" dur="75" accel="100000" fill="hold">
                                          <p:stCondLst>
                                            <p:cond delay="675"/>
                                          </p:stCondLst>
                                        </p:cTn>
                                        <p:tgtEl>
                                          <p:spTgt spid="7"/>
                                        </p:tgtEl>
                                        <p:attrNameLst>
                                          <p:attrName>ppt_y</p:attrName>
                                        </p:attrNameLst>
                                      </p:cBhvr>
                                      <p:tavLst>
                                        <p:tav tm="0">
                                          <p:val>
                                            <p:strVal val="#ppt_y-.03"/>
                                          </p:val>
                                        </p:tav>
                                        <p:tav tm="100000">
                                          <p:val>
                                            <p:strVal val="#ppt_y"/>
                                          </p:val>
                                        </p:tav>
                                      </p:tavLst>
                                    </p:anim>
                                  </p:childTnLst>
                                </p:cTn>
                              </p:par>
                            </p:childTnLst>
                          </p:cTn>
                        </p:par>
                        <p:par>
                          <p:cTn id="43" fill="hold">
                            <p:stCondLst>
                              <p:cond delay="5000"/>
                            </p:stCondLst>
                            <p:childTnLst>
                              <p:par>
                                <p:cTn id="44" presetID="53" presetClass="entr" presetSubtype="16" fill="hold" nodeType="afterEffect">
                                  <p:stCondLst>
                                    <p:cond delay="0"/>
                                  </p:stCondLst>
                                  <p:childTnLst>
                                    <p:set>
                                      <p:cBhvr>
                                        <p:cTn id="45" dur="1" fill="hold">
                                          <p:stCondLst>
                                            <p:cond delay="0"/>
                                          </p:stCondLst>
                                        </p:cTn>
                                        <p:tgtEl>
                                          <p:spTgt spid="19"/>
                                        </p:tgtEl>
                                        <p:attrNameLst>
                                          <p:attrName>style.visibility</p:attrName>
                                        </p:attrNameLst>
                                      </p:cBhvr>
                                      <p:to>
                                        <p:strVal val="visible"/>
                                      </p:to>
                                    </p:set>
                                    <p:anim calcmode="lin" valueType="num">
                                      <p:cBhvr>
                                        <p:cTn id="46" dur="500" fill="hold"/>
                                        <p:tgtEl>
                                          <p:spTgt spid="19"/>
                                        </p:tgtEl>
                                        <p:attrNameLst>
                                          <p:attrName>ppt_w</p:attrName>
                                        </p:attrNameLst>
                                      </p:cBhvr>
                                      <p:tavLst>
                                        <p:tav tm="0">
                                          <p:val>
                                            <p:fltVal val="0"/>
                                          </p:val>
                                        </p:tav>
                                        <p:tav tm="100000">
                                          <p:val>
                                            <p:strVal val="#ppt_w"/>
                                          </p:val>
                                        </p:tav>
                                      </p:tavLst>
                                    </p:anim>
                                    <p:anim calcmode="lin" valueType="num">
                                      <p:cBhvr>
                                        <p:cTn id="47" dur="500" fill="hold"/>
                                        <p:tgtEl>
                                          <p:spTgt spid="19"/>
                                        </p:tgtEl>
                                        <p:attrNameLst>
                                          <p:attrName>ppt_h</p:attrName>
                                        </p:attrNameLst>
                                      </p:cBhvr>
                                      <p:tavLst>
                                        <p:tav tm="0">
                                          <p:val>
                                            <p:fltVal val="0"/>
                                          </p:val>
                                        </p:tav>
                                        <p:tav tm="100000">
                                          <p:val>
                                            <p:strVal val="#ppt_h"/>
                                          </p:val>
                                        </p:tav>
                                      </p:tavLst>
                                    </p:anim>
                                    <p:animEffect transition="in" filter="fade">
                                      <p:cBhvr>
                                        <p:cTn id="48" dur="500"/>
                                        <p:tgtEl>
                                          <p:spTgt spid="19"/>
                                        </p:tgtEl>
                                      </p:cBhvr>
                                    </p:animEffect>
                                  </p:childTnLst>
                                </p:cTn>
                              </p:par>
                            </p:childTnLst>
                          </p:cTn>
                        </p:par>
                        <p:par>
                          <p:cTn id="49" fill="hold">
                            <p:stCondLst>
                              <p:cond delay="5500"/>
                            </p:stCondLst>
                            <p:childTnLst>
                              <p:par>
                                <p:cTn id="50" presetID="2" presetClass="entr" presetSubtype="12" decel="51000" fill="hold" nodeType="afterEffect">
                                  <p:stCondLst>
                                    <p:cond delay="0"/>
                                  </p:stCondLst>
                                  <p:childTnLst>
                                    <p:set>
                                      <p:cBhvr>
                                        <p:cTn id="51" dur="1" fill="hold">
                                          <p:stCondLst>
                                            <p:cond delay="0"/>
                                          </p:stCondLst>
                                        </p:cTn>
                                        <p:tgtEl>
                                          <p:spTgt spid="2"/>
                                        </p:tgtEl>
                                        <p:attrNameLst>
                                          <p:attrName>style.visibility</p:attrName>
                                        </p:attrNameLst>
                                      </p:cBhvr>
                                      <p:to>
                                        <p:strVal val="visible"/>
                                      </p:to>
                                    </p:set>
                                    <p:anim calcmode="lin" valueType="num">
                                      <p:cBhvr additive="base">
                                        <p:cTn id="52" dur="1750" fill="hold"/>
                                        <p:tgtEl>
                                          <p:spTgt spid="2"/>
                                        </p:tgtEl>
                                        <p:attrNameLst>
                                          <p:attrName>ppt_x</p:attrName>
                                        </p:attrNameLst>
                                      </p:cBhvr>
                                      <p:tavLst>
                                        <p:tav tm="0">
                                          <p:val>
                                            <p:strVal val="0-#ppt_w/2"/>
                                          </p:val>
                                        </p:tav>
                                        <p:tav tm="100000">
                                          <p:val>
                                            <p:strVal val="#ppt_x"/>
                                          </p:val>
                                        </p:tav>
                                      </p:tavLst>
                                    </p:anim>
                                    <p:anim calcmode="lin" valueType="num">
                                      <p:cBhvr additive="base">
                                        <p:cTn id="53" dur="175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rotWithShape="1">
          <a:blip r:embed="rId3" cstate="print">
            <a:extLst>
              <a:ext uri="{28A0092B-C50C-407E-A947-70E740481C1C}">
                <a14:useLocalDpi xmlns:a14="http://schemas.microsoft.com/office/drawing/2010/main" xmlns="" val="0"/>
              </a:ext>
            </a:extLst>
          </a:blip>
          <a:srcRect b="4689"/>
          <a:stretch/>
        </p:blipFill>
        <p:spPr>
          <a:xfrm>
            <a:off x="7799294" y="3950557"/>
            <a:ext cx="1101189" cy="1049552"/>
          </a:xfrm>
          <a:prstGeom prst="rect">
            <a:avLst/>
          </a:prstGeom>
          <a:effectLst>
            <a:outerShdw blurRad="76200" dir="13500000" sy="23000" kx="1200000" algn="br" rotWithShape="0">
              <a:prstClr val="black">
                <a:alpha val="41000"/>
              </a:prstClr>
            </a:outerShdw>
          </a:effectLst>
        </p:spPr>
      </p:pic>
      <p:grpSp>
        <p:nvGrpSpPr>
          <p:cNvPr id="2" name="组合 1"/>
          <p:cNvGrpSpPr/>
          <p:nvPr/>
        </p:nvGrpSpPr>
        <p:grpSpPr>
          <a:xfrm>
            <a:off x="2274474" y="843963"/>
            <a:ext cx="5500146" cy="3106594"/>
            <a:chOff x="2274474" y="843963"/>
            <a:chExt cx="5500146" cy="3106594"/>
          </a:xfrm>
        </p:grpSpPr>
        <p:sp>
          <p:nvSpPr>
            <p:cNvPr id="15" name="任意多边形 14"/>
            <p:cNvSpPr/>
            <p:nvPr/>
          </p:nvSpPr>
          <p:spPr>
            <a:xfrm>
              <a:off x="2274474" y="914400"/>
              <a:ext cx="5454042" cy="3036157"/>
            </a:xfrm>
            <a:custGeom>
              <a:avLst/>
              <a:gdLst>
                <a:gd name="connsiteX0" fmla="*/ 1958540 w 6197393"/>
                <a:gd name="connsiteY0" fmla="*/ 577639 h 3542301"/>
                <a:gd name="connsiteX1" fmla="*/ 498574 w 6197393"/>
                <a:gd name="connsiteY1" fmla="*/ 854264 h 3542301"/>
                <a:gd name="connsiteX2" fmla="*/ 29848 w 6197393"/>
                <a:gd name="connsiteY2" fmla="*/ 2429491 h 3542301"/>
                <a:gd name="connsiteX3" fmla="*/ 1228557 w 6197393"/>
                <a:gd name="connsiteY3" fmla="*/ 3512940 h 3542301"/>
                <a:gd name="connsiteX4" fmla="*/ 4578796 w 6197393"/>
                <a:gd name="connsiteY4" fmla="*/ 3197895 h 3542301"/>
                <a:gd name="connsiteX5" fmla="*/ 6177075 w 6197393"/>
                <a:gd name="connsiteY5" fmla="*/ 2806009 h 3542301"/>
                <a:gd name="connsiteX6" fmla="*/ 5393303 w 6197393"/>
                <a:gd name="connsiteY6" fmla="*/ 1269202 h 3542301"/>
                <a:gd name="connsiteX7" fmla="*/ 4117754 w 6197393"/>
                <a:gd name="connsiteY7" fmla="*/ 16705 h 3542301"/>
                <a:gd name="connsiteX8" fmla="*/ 1958540 w 6197393"/>
                <a:gd name="connsiteY8" fmla="*/ 577639 h 3542301"/>
                <a:gd name="connsiteX0" fmla="*/ 1958540 w 6207939"/>
                <a:gd name="connsiteY0" fmla="*/ 577639 h 3541842"/>
                <a:gd name="connsiteX1" fmla="*/ 498574 w 6207939"/>
                <a:gd name="connsiteY1" fmla="*/ 854264 h 3541842"/>
                <a:gd name="connsiteX2" fmla="*/ 29848 w 6207939"/>
                <a:gd name="connsiteY2" fmla="*/ 2429491 h 3541842"/>
                <a:gd name="connsiteX3" fmla="*/ 1228557 w 6207939"/>
                <a:gd name="connsiteY3" fmla="*/ 3512940 h 3541842"/>
                <a:gd name="connsiteX4" fmla="*/ 4578796 w 6207939"/>
                <a:gd name="connsiteY4" fmla="*/ 3197895 h 3541842"/>
                <a:gd name="connsiteX5" fmla="*/ 6187935 w 6207939"/>
                <a:gd name="connsiteY5" fmla="*/ 2849449 h 3541842"/>
                <a:gd name="connsiteX6" fmla="*/ 5393303 w 6207939"/>
                <a:gd name="connsiteY6" fmla="*/ 1269202 h 3541842"/>
                <a:gd name="connsiteX7" fmla="*/ 4117754 w 6207939"/>
                <a:gd name="connsiteY7" fmla="*/ 16705 h 3541842"/>
                <a:gd name="connsiteX8" fmla="*/ 1958540 w 6207939"/>
                <a:gd name="connsiteY8" fmla="*/ 577639 h 3541842"/>
                <a:gd name="connsiteX0" fmla="*/ 1958540 w 6249177"/>
                <a:gd name="connsiteY0" fmla="*/ 577036 h 3541237"/>
                <a:gd name="connsiteX1" fmla="*/ 498574 w 6249177"/>
                <a:gd name="connsiteY1" fmla="*/ 853661 h 3541237"/>
                <a:gd name="connsiteX2" fmla="*/ 29848 w 6249177"/>
                <a:gd name="connsiteY2" fmla="*/ 2428888 h 3541237"/>
                <a:gd name="connsiteX3" fmla="*/ 1228557 w 6249177"/>
                <a:gd name="connsiteY3" fmla="*/ 3512337 h 3541237"/>
                <a:gd name="connsiteX4" fmla="*/ 4578796 w 6249177"/>
                <a:gd name="connsiteY4" fmla="*/ 3197292 h 3541237"/>
                <a:gd name="connsiteX5" fmla="*/ 6187935 w 6249177"/>
                <a:gd name="connsiteY5" fmla="*/ 2848846 h 3541237"/>
                <a:gd name="connsiteX6" fmla="*/ 5740829 w 6249177"/>
                <a:gd name="connsiteY6" fmla="*/ 1268600 h 3541237"/>
                <a:gd name="connsiteX7" fmla="*/ 4117754 w 6249177"/>
                <a:gd name="connsiteY7" fmla="*/ 16102 h 3541237"/>
                <a:gd name="connsiteX8" fmla="*/ 1958540 w 6249177"/>
                <a:gd name="connsiteY8" fmla="*/ 577036 h 3541237"/>
                <a:gd name="connsiteX0" fmla="*/ 1958540 w 6076162"/>
                <a:gd name="connsiteY0" fmla="*/ 577035 h 3540851"/>
                <a:gd name="connsiteX1" fmla="*/ 498574 w 6076162"/>
                <a:gd name="connsiteY1" fmla="*/ 853660 h 3540851"/>
                <a:gd name="connsiteX2" fmla="*/ 29848 w 6076162"/>
                <a:gd name="connsiteY2" fmla="*/ 2428887 h 3540851"/>
                <a:gd name="connsiteX3" fmla="*/ 1228557 w 6076162"/>
                <a:gd name="connsiteY3" fmla="*/ 3512336 h 3540851"/>
                <a:gd name="connsiteX4" fmla="*/ 4578796 w 6076162"/>
                <a:gd name="connsiteY4" fmla="*/ 3197291 h 3540851"/>
                <a:gd name="connsiteX5" fmla="*/ 5973923 w 6076162"/>
                <a:gd name="connsiteY5" fmla="*/ 2886319 h 3540851"/>
                <a:gd name="connsiteX6" fmla="*/ 5740829 w 6076162"/>
                <a:gd name="connsiteY6" fmla="*/ 1268599 h 3540851"/>
                <a:gd name="connsiteX7" fmla="*/ 4117754 w 6076162"/>
                <a:gd name="connsiteY7" fmla="*/ 16101 h 3540851"/>
                <a:gd name="connsiteX8" fmla="*/ 1958540 w 6076162"/>
                <a:gd name="connsiteY8" fmla="*/ 577035 h 3540851"/>
                <a:gd name="connsiteX0" fmla="*/ 1958540 w 6076161"/>
                <a:gd name="connsiteY0" fmla="*/ 567872 h 3531688"/>
                <a:gd name="connsiteX1" fmla="*/ 498574 w 6076161"/>
                <a:gd name="connsiteY1" fmla="*/ 844497 h 3531688"/>
                <a:gd name="connsiteX2" fmla="*/ 29848 w 6076161"/>
                <a:gd name="connsiteY2" fmla="*/ 2419724 h 3531688"/>
                <a:gd name="connsiteX3" fmla="*/ 1228557 w 6076161"/>
                <a:gd name="connsiteY3" fmla="*/ 3503173 h 3531688"/>
                <a:gd name="connsiteX4" fmla="*/ 4578796 w 6076161"/>
                <a:gd name="connsiteY4" fmla="*/ 3188128 h 3531688"/>
                <a:gd name="connsiteX5" fmla="*/ 5973923 w 6076161"/>
                <a:gd name="connsiteY5" fmla="*/ 2877156 h 3531688"/>
                <a:gd name="connsiteX6" fmla="*/ 5740829 w 6076161"/>
                <a:gd name="connsiteY6" fmla="*/ 1259436 h 3531688"/>
                <a:gd name="connsiteX7" fmla="*/ 4357448 w 6076161"/>
                <a:gd name="connsiteY7" fmla="*/ 16306 h 3531688"/>
                <a:gd name="connsiteX8" fmla="*/ 1958540 w 6076161"/>
                <a:gd name="connsiteY8" fmla="*/ 567872 h 3531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76161" h="3531688">
                  <a:moveTo>
                    <a:pt x="1958540" y="567872"/>
                  </a:moveTo>
                  <a:cubicBezTo>
                    <a:pt x="1315394" y="705904"/>
                    <a:pt x="820023" y="535855"/>
                    <a:pt x="498574" y="844497"/>
                  </a:cubicBezTo>
                  <a:cubicBezTo>
                    <a:pt x="177125" y="1153139"/>
                    <a:pt x="-91816" y="1976611"/>
                    <a:pt x="29848" y="2419724"/>
                  </a:cubicBezTo>
                  <a:cubicBezTo>
                    <a:pt x="151512" y="2862837"/>
                    <a:pt x="470399" y="3375106"/>
                    <a:pt x="1228557" y="3503173"/>
                  </a:cubicBezTo>
                  <a:cubicBezTo>
                    <a:pt x="1986715" y="3631240"/>
                    <a:pt x="3787902" y="3292464"/>
                    <a:pt x="4578796" y="3188128"/>
                  </a:cubicBezTo>
                  <a:cubicBezTo>
                    <a:pt x="5369690" y="3083792"/>
                    <a:pt x="5780251" y="3198605"/>
                    <a:pt x="5973923" y="2877156"/>
                  </a:cubicBezTo>
                  <a:cubicBezTo>
                    <a:pt x="6167595" y="2555707"/>
                    <a:pt x="6084049" y="1724320"/>
                    <a:pt x="5740829" y="1259436"/>
                  </a:cubicBezTo>
                  <a:cubicBezTo>
                    <a:pt x="5397609" y="794552"/>
                    <a:pt x="4987829" y="131567"/>
                    <a:pt x="4357448" y="16306"/>
                  </a:cubicBezTo>
                  <a:cubicBezTo>
                    <a:pt x="3727067" y="-98955"/>
                    <a:pt x="2601686" y="429840"/>
                    <a:pt x="1958540" y="567872"/>
                  </a:cubicBezTo>
                  <a:close/>
                </a:path>
              </a:pathLst>
            </a:custGeom>
            <a:solidFill>
              <a:schemeClr val="accent2">
                <a:lumMod val="20000"/>
                <a:lumOff val="80000"/>
              </a:schemeClr>
            </a:solidFill>
            <a:ln w="793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任意多边形 15"/>
            <p:cNvSpPr/>
            <p:nvPr/>
          </p:nvSpPr>
          <p:spPr>
            <a:xfrm>
              <a:off x="2320578" y="843963"/>
              <a:ext cx="5454042" cy="3036157"/>
            </a:xfrm>
            <a:custGeom>
              <a:avLst/>
              <a:gdLst>
                <a:gd name="connsiteX0" fmla="*/ 1958540 w 6197393"/>
                <a:gd name="connsiteY0" fmla="*/ 577639 h 3542301"/>
                <a:gd name="connsiteX1" fmla="*/ 498574 w 6197393"/>
                <a:gd name="connsiteY1" fmla="*/ 854264 h 3542301"/>
                <a:gd name="connsiteX2" fmla="*/ 29848 w 6197393"/>
                <a:gd name="connsiteY2" fmla="*/ 2429491 h 3542301"/>
                <a:gd name="connsiteX3" fmla="*/ 1228557 w 6197393"/>
                <a:gd name="connsiteY3" fmla="*/ 3512940 h 3542301"/>
                <a:gd name="connsiteX4" fmla="*/ 4578796 w 6197393"/>
                <a:gd name="connsiteY4" fmla="*/ 3197895 h 3542301"/>
                <a:gd name="connsiteX5" fmla="*/ 6177075 w 6197393"/>
                <a:gd name="connsiteY5" fmla="*/ 2806009 h 3542301"/>
                <a:gd name="connsiteX6" fmla="*/ 5393303 w 6197393"/>
                <a:gd name="connsiteY6" fmla="*/ 1269202 h 3542301"/>
                <a:gd name="connsiteX7" fmla="*/ 4117754 w 6197393"/>
                <a:gd name="connsiteY7" fmla="*/ 16705 h 3542301"/>
                <a:gd name="connsiteX8" fmla="*/ 1958540 w 6197393"/>
                <a:gd name="connsiteY8" fmla="*/ 577639 h 3542301"/>
                <a:gd name="connsiteX0" fmla="*/ 1958540 w 6207939"/>
                <a:gd name="connsiteY0" fmla="*/ 577639 h 3541842"/>
                <a:gd name="connsiteX1" fmla="*/ 498574 w 6207939"/>
                <a:gd name="connsiteY1" fmla="*/ 854264 h 3541842"/>
                <a:gd name="connsiteX2" fmla="*/ 29848 w 6207939"/>
                <a:gd name="connsiteY2" fmla="*/ 2429491 h 3541842"/>
                <a:gd name="connsiteX3" fmla="*/ 1228557 w 6207939"/>
                <a:gd name="connsiteY3" fmla="*/ 3512940 h 3541842"/>
                <a:gd name="connsiteX4" fmla="*/ 4578796 w 6207939"/>
                <a:gd name="connsiteY4" fmla="*/ 3197895 h 3541842"/>
                <a:gd name="connsiteX5" fmla="*/ 6187935 w 6207939"/>
                <a:gd name="connsiteY5" fmla="*/ 2849449 h 3541842"/>
                <a:gd name="connsiteX6" fmla="*/ 5393303 w 6207939"/>
                <a:gd name="connsiteY6" fmla="*/ 1269202 h 3541842"/>
                <a:gd name="connsiteX7" fmla="*/ 4117754 w 6207939"/>
                <a:gd name="connsiteY7" fmla="*/ 16705 h 3541842"/>
                <a:gd name="connsiteX8" fmla="*/ 1958540 w 6207939"/>
                <a:gd name="connsiteY8" fmla="*/ 577639 h 3541842"/>
                <a:gd name="connsiteX0" fmla="*/ 1958540 w 6249177"/>
                <a:gd name="connsiteY0" fmla="*/ 577036 h 3541237"/>
                <a:gd name="connsiteX1" fmla="*/ 498574 w 6249177"/>
                <a:gd name="connsiteY1" fmla="*/ 853661 h 3541237"/>
                <a:gd name="connsiteX2" fmla="*/ 29848 w 6249177"/>
                <a:gd name="connsiteY2" fmla="*/ 2428888 h 3541237"/>
                <a:gd name="connsiteX3" fmla="*/ 1228557 w 6249177"/>
                <a:gd name="connsiteY3" fmla="*/ 3512337 h 3541237"/>
                <a:gd name="connsiteX4" fmla="*/ 4578796 w 6249177"/>
                <a:gd name="connsiteY4" fmla="*/ 3197292 h 3541237"/>
                <a:gd name="connsiteX5" fmla="*/ 6187935 w 6249177"/>
                <a:gd name="connsiteY5" fmla="*/ 2848846 h 3541237"/>
                <a:gd name="connsiteX6" fmla="*/ 5740829 w 6249177"/>
                <a:gd name="connsiteY6" fmla="*/ 1268600 h 3541237"/>
                <a:gd name="connsiteX7" fmla="*/ 4117754 w 6249177"/>
                <a:gd name="connsiteY7" fmla="*/ 16102 h 3541237"/>
                <a:gd name="connsiteX8" fmla="*/ 1958540 w 6249177"/>
                <a:gd name="connsiteY8" fmla="*/ 577036 h 3541237"/>
                <a:gd name="connsiteX0" fmla="*/ 1958540 w 6076162"/>
                <a:gd name="connsiteY0" fmla="*/ 577035 h 3540851"/>
                <a:gd name="connsiteX1" fmla="*/ 498574 w 6076162"/>
                <a:gd name="connsiteY1" fmla="*/ 853660 h 3540851"/>
                <a:gd name="connsiteX2" fmla="*/ 29848 w 6076162"/>
                <a:gd name="connsiteY2" fmla="*/ 2428887 h 3540851"/>
                <a:gd name="connsiteX3" fmla="*/ 1228557 w 6076162"/>
                <a:gd name="connsiteY3" fmla="*/ 3512336 h 3540851"/>
                <a:gd name="connsiteX4" fmla="*/ 4578796 w 6076162"/>
                <a:gd name="connsiteY4" fmla="*/ 3197291 h 3540851"/>
                <a:gd name="connsiteX5" fmla="*/ 5973923 w 6076162"/>
                <a:gd name="connsiteY5" fmla="*/ 2886319 h 3540851"/>
                <a:gd name="connsiteX6" fmla="*/ 5740829 w 6076162"/>
                <a:gd name="connsiteY6" fmla="*/ 1268599 h 3540851"/>
                <a:gd name="connsiteX7" fmla="*/ 4117754 w 6076162"/>
                <a:gd name="connsiteY7" fmla="*/ 16101 h 3540851"/>
                <a:gd name="connsiteX8" fmla="*/ 1958540 w 6076162"/>
                <a:gd name="connsiteY8" fmla="*/ 577035 h 3540851"/>
                <a:gd name="connsiteX0" fmla="*/ 1958540 w 6076161"/>
                <a:gd name="connsiteY0" fmla="*/ 567872 h 3531688"/>
                <a:gd name="connsiteX1" fmla="*/ 498574 w 6076161"/>
                <a:gd name="connsiteY1" fmla="*/ 844497 h 3531688"/>
                <a:gd name="connsiteX2" fmla="*/ 29848 w 6076161"/>
                <a:gd name="connsiteY2" fmla="*/ 2419724 h 3531688"/>
                <a:gd name="connsiteX3" fmla="*/ 1228557 w 6076161"/>
                <a:gd name="connsiteY3" fmla="*/ 3503173 h 3531688"/>
                <a:gd name="connsiteX4" fmla="*/ 4578796 w 6076161"/>
                <a:gd name="connsiteY4" fmla="*/ 3188128 h 3531688"/>
                <a:gd name="connsiteX5" fmla="*/ 5973923 w 6076161"/>
                <a:gd name="connsiteY5" fmla="*/ 2877156 h 3531688"/>
                <a:gd name="connsiteX6" fmla="*/ 5740829 w 6076161"/>
                <a:gd name="connsiteY6" fmla="*/ 1259436 h 3531688"/>
                <a:gd name="connsiteX7" fmla="*/ 4357448 w 6076161"/>
                <a:gd name="connsiteY7" fmla="*/ 16306 h 3531688"/>
                <a:gd name="connsiteX8" fmla="*/ 1958540 w 6076161"/>
                <a:gd name="connsiteY8" fmla="*/ 567872 h 3531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76161" h="3531688">
                  <a:moveTo>
                    <a:pt x="1958540" y="567872"/>
                  </a:moveTo>
                  <a:cubicBezTo>
                    <a:pt x="1315394" y="705904"/>
                    <a:pt x="820023" y="535855"/>
                    <a:pt x="498574" y="844497"/>
                  </a:cubicBezTo>
                  <a:cubicBezTo>
                    <a:pt x="177125" y="1153139"/>
                    <a:pt x="-91816" y="1976611"/>
                    <a:pt x="29848" y="2419724"/>
                  </a:cubicBezTo>
                  <a:cubicBezTo>
                    <a:pt x="151512" y="2862837"/>
                    <a:pt x="470399" y="3375106"/>
                    <a:pt x="1228557" y="3503173"/>
                  </a:cubicBezTo>
                  <a:cubicBezTo>
                    <a:pt x="1986715" y="3631240"/>
                    <a:pt x="3787902" y="3292464"/>
                    <a:pt x="4578796" y="3188128"/>
                  </a:cubicBezTo>
                  <a:cubicBezTo>
                    <a:pt x="5369690" y="3083792"/>
                    <a:pt x="5780251" y="3198605"/>
                    <a:pt x="5973923" y="2877156"/>
                  </a:cubicBezTo>
                  <a:cubicBezTo>
                    <a:pt x="6167595" y="2555707"/>
                    <a:pt x="6084049" y="1724320"/>
                    <a:pt x="5740829" y="1259436"/>
                  </a:cubicBezTo>
                  <a:cubicBezTo>
                    <a:pt x="5397609" y="794552"/>
                    <a:pt x="4987829" y="131567"/>
                    <a:pt x="4357448" y="16306"/>
                  </a:cubicBezTo>
                  <a:cubicBezTo>
                    <a:pt x="3727067" y="-98955"/>
                    <a:pt x="2601686" y="429840"/>
                    <a:pt x="1958540" y="567872"/>
                  </a:cubicBezTo>
                  <a:close/>
                </a:path>
              </a:pathLst>
            </a:custGeom>
            <a:noFill/>
            <a:ln w="79375">
              <a:solidFill>
                <a:srgbClr val="6CA92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pic>
        <p:nvPicPr>
          <p:cNvPr id="5" name="图片 4"/>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692929" y="1326756"/>
            <a:ext cx="2228370" cy="3340590"/>
          </a:xfrm>
          <a:prstGeom prst="rect">
            <a:avLst/>
          </a:prstGeom>
        </p:spPr>
      </p:pic>
      <p:grpSp>
        <p:nvGrpSpPr>
          <p:cNvPr id="3" name="组合 2"/>
          <p:cNvGrpSpPr/>
          <p:nvPr/>
        </p:nvGrpSpPr>
        <p:grpSpPr>
          <a:xfrm>
            <a:off x="2737136" y="1298601"/>
            <a:ext cx="697627" cy="400111"/>
            <a:chOff x="2737136" y="1298601"/>
            <a:chExt cx="697627" cy="400111"/>
          </a:xfrm>
        </p:grpSpPr>
        <p:sp>
          <p:nvSpPr>
            <p:cNvPr id="17" name="文本框 16"/>
            <p:cNvSpPr txBox="1"/>
            <p:nvPr/>
          </p:nvSpPr>
          <p:spPr>
            <a:xfrm rot="21123206">
              <a:off x="2737136" y="1298602"/>
              <a:ext cx="697627" cy="400110"/>
            </a:xfrm>
            <a:prstGeom prst="rect">
              <a:avLst/>
            </a:prstGeom>
            <a:noFill/>
          </p:spPr>
          <p:txBody>
            <a:bodyPr wrap="none" rtlCol="0">
              <a:prstTxWarp prst="textArchUp">
                <a:avLst>
                  <a:gd name="adj" fmla="val 12474363"/>
                </a:avLst>
              </a:prstTxWarp>
              <a:spAutoFit/>
            </a:bodyPr>
            <a:lstStyle/>
            <a:p>
              <a:r>
                <a:rPr lang="zh-CN" altLang="en-US" sz="2400" b="1" dirty="0">
                  <a:ln w="44450">
                    <a:solidFill>
                      <a:srgbClr val="442323"/>
                    </a:solidFill>
                  </a:ln>
                  <a:solidFill>
                    <a:srgbClr val="442323"/>
                  </a:solidFill>
                  <a:cs typeface="+mn-ea"/>
                  <a:sym typeface="+mn-lt"/>
                </a:rPr>
                <a:t>简介</a:t>
              </a:r>
            </a:p>
          </p:txBody>
        </p:sp>
        <p:sp>
          <p:nvSpPr>
            <p:cNvPr id="18" name="文本框 17"/>
            <p:cNvSpPr txBox="1"/>
            <p:nvPr/>
          </p:nvSpPr>
          <p:spPr>
            <a:xfrm rot="21123206">
              <a:off x="2737136" y="1298601"/>
              <a:ext cx="697627" cy="400110"/>
            </a:xfrm>
            <a:prstGeom prst="rect">
              <a:avLst/>
            </a:prstGeom>
            <a:noFill/>
          </p:spPr>
          <p:txBody>
            <a:bodyPr wrap="none" rtlCol="0">
              <a:prstTxWarp prst="textArchUp">
                <a:avLst>
                  <a:gd name="adj" fmla="val 12474363"/>
                </a:avLst>
              </a:prstTxWarp>
              <a:spAutoFit/>
            </a:bodyPr>
            <a:lstStyle/>
            <a:p>
              <a:r>
                <a:rPr lang="zh-CN" altLang="en-US" sz="2400" b="1" dirty="0">
                  <a:ln w="44450">
                    <a:noFill/>
                  </a:ln>
                  <a:solidFill>
                    <a:schemeClr val="bg1"/>
                  </a:solidFill>
                  <a:cs typeface="+mn-ea"/>
                  <a:sym typeface="+mn-lt"/>
                </a:rPr>
                <a:t>简介</a:t>
              </a:r>
            </a:p>
          </p:txBody>
        </p:sp>
      </p:grpSp>
      <p:sp>
        <p:nvSpPr>
          <p:cNvPr id="19" name="文本框 18"/>
          <p:cNvSpPr txBox="1"/>
          <p:nvPr/>
        </p:nvSpPr>
        <p:spPr>
          <a:xfrm>
            <a:off x="2682240" y="2059042"/>
            <a:ext cx="5638800" cy="2419124"/>
          </a:xfrm>
          <a:prstGeom prst="rect">
            <a:avLst/>
          </a:prstGeom>
          <a:noFill/>
        </p:spPr>
        <p:txBody>
          <a:bodyPr wrap="square" rtlCol="0">
            <a:spAutoFit/>
          </a:bodyPr>
          <a:lstStyle/>
          <a:p>
            <a:pPr>
              <a:lnSpc>
                <a:spcPct val="120000"/>
              </a:lnSpc>
            </a:pPr>
            <a:r>
              <a:rPr lang="zh-CN" altLang="en-US" sz="1400" dirty="0" smtClean="0"/>
              <a:t>措施：开展医疗保险和医疗救助脱贫。</a:t>
            </a:r>
            <a:endParaRPr lang="en-US" altLang="zh-CN" sz="1400" dirty="0" smtClean="0"/>
          </a:p>
          <a:p>
            <a:pPr>
              <a:lnSpc>
                <a:spcPct val="120000"/>
              </a:lnSpc>
            </a:pPr>
            <a:r>
              <a:rPr lang="zh-CN" altLang="en-US" sz="1400" dirty="0" smtClean="0"/>
              <a:t>（</a:t>
            </a:r>
            <a:r>
              <a:rPr lang="en-US" altLang="zh-CN" sz="1400" dirty="0" smtClean="0"/>
              <a:t>1</a:t>
            </a:r>
            <a:r>
              <a:rPr lang="zh-CN" altLang="en-US" sz="1400" dirty="0" smtClean="0"/>
              <a:t>）实施健康扶贫工程，保障贫困人口享有基本医疗卫生服务，努力防止因病致贫、因病返贫。</a:t>
            </a:r>
            <a:endParaRPr lang="en-US" altLang="zh-CN" sz="1400" dirty="0" smtClean="0"/>
          </a:p>
          <a:p>
            <a:pPr>
              <a:lnSpc>
                <a:spcPct val="120000"/>
              </a:lnSpc>
            </a:pPr>
            <a:r>
              <a:rPr lang="zh-CN" altLang="en-US" sz="1400" dirty="0" smtClean="0"/>
              <a:t>（</a:t>
            </a:r>
            <a:r>
              <a:rPr lang="en-US" altLang="zh-CN" sz="1400" dirty="0" smtClean="0"/>
              <a:t>2</a:t>
            </a:r>
            <a:r>
              <a:rPr lang="zh-CN" altLang="en-US" sz="1400" dirty="0" smtClean="0"/>
              <a:t>）对贫困人口参加新型农村合作医疗个人缴费部分由财政给予补贴。</a:t>
            </a:r>
            <a:endParaRPr lang="en-US" altLang="zh-CN" sz="1400" dirty="0" smtClean="0"/>
          </a:p>
          <a:p>
            <a:pPr>
              <a:lnSpc>
                <a:spcPct val="120000"/>
              </a:lnSpc>
            </a:pPr>
            <a:r>
              <a:rPr lang="zh-CN" altLang="en-US" sz="1400" dirty="0" smtClean="0"/>
              <a:t>（</a:t>
            </a:r>
            <a:r>
              <a:rPr lang="en-US" altLang="zh-CN" sz="1400" dirty="0" smtClean="0"/>
              <a:t>3</a:t>
            </a:r>
            <a:r>
              <a:rPr lang="zh-CN" altLang="en-US" sz="1400" dirty="0" smtClean="0"/>
              <a:t>）新型农村合作医疗和大病保险制度对贫困人口实行政策倾斜，门诊统筹率先覆盖所有贫困地区，降低贫困人口大病费用实际支出，对新型农村合作医疗和大病保险支付后自负费用仍有困难的，加大医疗救助、临时救助、慈善救助等帮扶力度，将贫困人口全部纳入重特大疾病救助范围，使贫困人口大病医治得到有效保障。</a:t>
            </a:r>
            <a:endParaRPr lang="en-US" altLang="zh-CN" sz="1400" dirty="0" smtClean="0"/>
          </a:p>
        </p:txBody>
      </p:sp>
      <p:sp>
        <p:nvSpPr>
          <p:cNvPr id="20" name="矩形 19"/>
          <p:cNvSpPr/>
          <p:nvPr/>
        </p:nvSpPr>
        <p:spPr>
          <a:xfrm>
            <a:off x="3444241" y="725196"/>
            <a:ext cx="4988560" cy="1175706"/>
          </a:xfrm>
          <a:prstGeom prst="rect">
            <a:avLst/>
          </a:prstGeom>
          <a:noFill/>
        </p:spPr>
        <p:txBody>
          <a:bodyPr wrap="square" rtlCol="0">
            <a:spAutoFit/>
          </a:bodyPr>
          <a:lstStyle/>
          <a:p>
            <a:r>
              <a:rPr lang="zh-CN" altLang="en-US" sz="1600" dirty="0" smtClean="0"/>
              <a:t>中共中央  国务院</a:t>
            </a:r>
            <a:r>
              <a:rPr lang="en-US" altLang="zh-CN" sz="1600" dirty="0" smtClean="0"/>
              <a:t>《</a:t>
            </a:r>
            <a:r>
              <a:rPr lang="zh-CN" altLang="en-US" sz="1600" dirty="0" smtClean="0"/>
              <a:t>关于打赢脱贫攻坚战的决定 </a:t>
            </a:r>
            <a:r>
              <a:rPr lang="en-US" altLang="zh-CN" sz="1600" dirty="0" smtClean="0"/>
              <a:t>》</a:t>
            </a:r>
            <a:r>
              <a:rPr lang="zh-CN" altLang="en-US" sz="1600" dirty="0" smtClean="0"/>
              <a:t>（</a:t>
            </a:r>
            <a:r>
              <a:rPr lang="en-US" altLang="zh-CN" sz="1600" dirty="0" smtClean="0"/>
              <a:t>2015</a:t>
            </a:r>
            <a:r>
              <a:rPr lang="zh-CN" altLang="en-US" sz="1600" dirty="0" smtClean="0"/>
              <a:t>年</a:t>
            </a:r>
            <a:r>
              <a:rPr lang="en-US" altLang="zh-CN" sz="1600" dirty="0" smtClean="0"/>
              <a:t>11</a:t>
            </a:r>
            <a:r>
              <a:rPr lang="zh-CN" altLang="en-US" sz="1600" dirty="0" smtClean="0"/>
              <a:t>月</a:t>
            </a:r>
            <a:r>
              <a:rPr lang="en-US" altLang="zh-CN" sz="1600" dirty="0" smtClean="0"/>
              <a:t>29</a:t>
            </a:r>
            <a:r>
              <a:rPr lang="zh-CN" altLang="en-US" sz="1600" dirty="0" smtClean="0"/>
              <a:t>日）</a:t>
            </a:r>
          </a:p>
          <a:p>
            <a:pPr>
              <a:lnSpc>
                <a:spcPct val="120000"/>
              </a:lnSpc>
            </a:pPr>
            <a:r>
              <a:rPr lang="zh-CN" altLang="en-US" sz="1600" dirty="0" smtClean="0">
                <a:cs typeface="+mn-ea"/>
                <a:sym typeface="+mn-lt"/>
              </a:rPr>
              <a:t>脱贫攻坚总目标：</a:t>
            </a:r>
            <a:r>
              <a:rPr lang="zh-CN" altLang="en-US" sz="1600" dirty="0" smtClean="0"/>
              <a:t>到</a:t>
            </a:r>
            <a:r>
              <a:rPr lang="en-US" altLang="zh-CN" sz="1600" dirty="0" smtClean="0"/>
              <a:t>2020</a:t>
            </a:r>
            <a:r>
              <a:rPr lang="zh-CN" altLang="en-US" sz="1600" dirty="0" smtClean="0"/>
              <a:t>年，</a:t>
            </a:r>
            <a:r>
              <a:rPr lang="zh-CN" altLang="en-US" sz="1600" dirty="0" smtClean="0">
                <a:cs typeface="+mn-ea"/>
                <a:sym typeface="+mn-lt"/>
              </a:rPr>
              <a:t>贫困群众实现两不愁三保障  </a:t>
            </a:r>
            <a:r>
              <a:rPr lang="en-US" altLang="zh-CN" sz="1600" dirty="0" smtClean="0">
                <a:cs typeface="+mn-ea"/>
                <a:sym typeface="+mn-lt"/>
              </a:rPr>
              <a:t>——</a:t>
            </a:r>
            <a:r>
              <a:rPr lang="zh-CN" altLang="en-US" sz="1600" dirty="0" smtClean="0">
                <a:cs typeface="+mn-ea"/>
                <a:sym typeface="+mn-lt"/>
              </a:rPr>
              <a:t>基本医疗有保障</a:t>
            </a:r>
            <a:endParaRPr lang="zh-CN" altLang="en-US" sz="1600" dirty="0">
              <a:cs typeface="+mn-ea"/>
              <a:sym typeface="+mn-lt"/>
            </a:endParaRPr>
          </a:p>
        </p:txBody>
      </p:sp>
    </p:spTree>
    <p:extLst>
      <p:ext uri="{BB962C8B-B14F-4D97-AF65-F5344CB8AC3E}">
        <p14:creationId xmlns:p14="http://schemas.microsoft.com/office/powerpoint/2010/main" xmlns="" val="1503848418"/>
      </p:ext>
    </p:extLst>
  </p:cSld>
  <p:clrMapOvr>
    <a:masterClrMapping/>
  </p:clrMapOvr>
  <mc:AlternateContent xmlns:mc="http://schemas.openxmlformats.org/markup-compatibility/2006">
    <mc:Choice xmlns:p14="http://schemas.microsoft.com/office/powerpoint/2010/main" xmlns="" Requires="p14">
      <p:transition spd="slow" p14:dur="1600">
        <p14:prism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
                                        </p:tgtEl>
                                        <p:attrNameLst>
                                          <p:attrName>ppt_x</p:attrName>
                                          <p:attrName>ppt_y</p:attrName>
                                        </p:attrNameLst>
                                      </p:cBhvr>
                                    </p:animMotion>
                                    <p:animEffect transition="in" filter="fade">
                                      <p:cBhvr>
                                        <p:cTn id="9" dur="1000"/>
                                        <p:tgtEl>
                                          <p:spTgt spid="2"/>
                                        </p:tgtEl>
                                      </p:cBhvr>
                                    </p:animEffect>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750"/>
                                        <p:tgtEl>
                                          <p:spTgt spid="5"/>
                                        </p:tgtEl>
                                      </p:cBhvr>
                                    </p:animEffect>
                                    <p:anim calcmode="lin" valueType="num">
                                      <p:cBhvr>
                                        <p:cTn id="14" dur="750" fill="hold"/>
                                        <p:tgtEl>
                                          <p:spTgt spid="5"/>
                                        </p:tgtEl>
                                        <p:attrNameLst>
                                          <p:attrName>ppt_x</p:attrName>
                                        </p:attrNameLst>
                                      </p:cBhvr>
                                      <p:tavLst>
                                        <p:tav tm="0">
                                          <p:val>
                                            <p:strVal val="#ppt_x"/>
                                          </p:val>
                                        </p:tav>
                                        <p:tav tm="100000">
                                          <p:val>
                                            <p:strVal val="#ppt_x"/>
                                          </p:val>
                                        </p:tav>
                                      </p:tavLst>
                                    </p:anim>
                                    <p:anim calcmode="lin" valueType="num">
                                      <p:cBhvr>
                                        <p:cTn id="15" dur="750" fill="hold"/>
                                        <p:tgtEl>
                                          <p:spTgt spid="5"/>
                                        </p:tgtEl>
                                        <p:attrNameLst>
                                          <p:attrName>ppt_y</p:attrName>
                                        </p:attrNameLst>
                                      </p:cBhvr>
                                      <p:tavLst>
                                        <p:tav tm="0">
                                          <p:val>
                                            <p:strVal val="#ppt_y+.1"/>
                                          </p:val>
                                        </p:tav>
                                        <p:tav tm="100000">
                                          <p:val>
                                            <p:strVal val="#ppt_y"/>
                                          </p:val>
                                        </p:tav>
                                      </p:tavLst>
                                    </p:anim>
                                  </p:childTnLst>
                                </p:cTn>
                              </p:par>
                            </p:childTnLst>
                          </p:cTn>
                        </p:par>
                        <p:par>
                          <p:cTn id="16" fill="hold">
                            <p:stCondLst>
                              <p:cond delay="1750"/>
                            </p:stCondLst>
                            <p:childTnLst>
                              <p:par>
                                <p:cTn id="17" presetID="53" presetClass="entr" presetSubtype="16"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p:cTn id="19" dur="250" fill="hold"/>
                                        <p:tgtEl>
                                          <p:spTgt spid="3"/>
                                        </p:tgtEl>
                                        <p:attrNameLst>
                                          <p:attrName>ppt_w</p:attrName>
                                        </p:attrNameLst>
                                      </p:cBhvr>
                                      <p:tavLst>
                                        <p:tav tm="0">
                                          <p:val>
                                            <p:fltVal val="0"/>
                                          </p:val>
                                        </p:tav>
                                        <p:tav tm="100000">
                                          <p:val>
                                            <p:strVal val="#ppt_w"/>
                                          </p:val>
                                        </p:tav>
                                      </p:tavLst>
                                    </p:anim>
                                    <p:anim calcmode="lin" valueType="num">
                                      <p:cBhvr>
                                        <p:cTn id="20" dur="250" fill="hold"/>
                                        <p:tgtEl>
                                          <p:spTgt spid="3"/>
                                        </p:tgtEl>
                                        <p:attrNameLst>
                                          <p:attrName>ppt_h</p:attrName>
                                        </p:attrNameLst>
                                      </p:cBhvr>
                                      <p:tavLst>
                                        <p:tav tm="0">
                                          <p:val>
                                            <p:fltVal val="0"/>
                                          </p:val>
                                        </p:tav>
                                        <p:tav tm="100000">
                                          <p:val>
                                            <p:strVal val="#ppt_h"/>
                                          </p:val>
                                        </p:tav>
                                      </p:tavLst>
                                    </p:anim>
                                    <p:animEffect transition="in" filter="fade">
                                      <p:cBhvr>
                                        <p:cTn id="21" dur="250"/>
                                        <p:tgtEl>
                                          <p:spTgt spid="3"/>
                                        </p:tgtEl>
                                      </p:cBhvr>
                                    </p:animEffect>
                                  </p:childTnLst>
                                </p:cTn>
                              </p:par>
                            </p:childTnLst>
                          </p:cTn>
                        </p:par>
                        <p:par>
                          <p:cTn id="22" fill="hold">
                            <p:stCondLst>
                              <p:cond delay="2000"/>
                            </p:stCondLst>
                            <p:childTnLst>
                              <p:par>
                                <p:cTn id="23" presetID="6" presetClass="emph" presetSubtype="0" autoRev="1" fill="hold" nodeType="afterEffect">
                                  <p:stCondLst>
                                    <p:cond delay="0"/>
                                  </p:stCondLst>
                                  <p:childTnLst>
                                    <p:animScale>
                                      <p:cBhvr>
                                        <p:cTn id="24" dur="100" fill="hold"/>
                                        <p:tgtEl>
                                          <p:spTgt spid="3"/>
                                        </p:tgtEl>
                                      </p:cBhvr>
                                      <p:by x="120000" y="120000"/>
                                    </p:animScale>
                                  </p:childTnLst>
                                </p:cTn>
                              </p:par>
                            </p:childTnLst>
                          </p:cTn>
                        </p:par>
                        <p:par>
                          <p:cTn id="25" fill="hold">
                            <p:stCondLst>
                              <p:cond delay="2200"/>
                            </p:stCondLst>
                            <p:childTnLst>
                              <p:par>
                                <p:cTn id="26" presetID="22" presetClass="entr" presetSubtype="8" fill="hold" grpId="0" nodeType="after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wipe(left)">
                                      <p:cBhvr>
                                        <p:cTn id="28" dur="500"/>
                                        <p:tgtEl>
                                          <p:spTgt spid="20"/>
                                        </p:tgtEl>
                                      </p:cBhvr>
                                    </p:animEffect>
                                  </p:childTnLst>
                                </p:cTn>
                              </p:par>
                              <p:par>
                                <p:cTn id="29" presetID="22" presetClass="entr" presetSubtype="8" fill="hold" grpId="0" nodeType="withEffect">
                                  <p:stCondLst>
                                    <p:cond delay="250"/>
                                  </p:stCondLst>
                                  <p:childTnLst>
                                    <p:set>
                                      <p:cBhvr>
                                        <p:cTn id="30" dur="1" fill="hold">
                                          <p:stCondLst>
                                            <p:cond delay="0"/>
                                          </p:stCondLst>
                                        </p:cTn>
                                        <p:tgtEl>
                                          <p:spTgt spid="19"/>
                                        </p:tgtEl>
                                        <p:attrNameLst>
                                          <p:attrName>style.visibility</p:attrName>
                                        </p:attrNameLst>
                                      </p:cBhvr>
                                      <p:to>
                                        <p:strVal val="visible"/>
                                      </p:to>
                                    </p:set>
                                    <p:animEffect transition="in" filter="wipe(left)">
                                      <p:cBhvr>
                                        <p:cTn id="31"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rotWithShape="1">
          <a:blip r:embed="rId3" cstate="print">
            <a:extLst>
              <a:ext uri="{28A0092B-C50C-407E-A947-70E740481C1C}">
                <a14:useLocalDpi xmlns:a14="http://schemas.microsoft.com/office/drawing/2010/main" xmlns="" val="0"/>
              </a:ext>
            </a:extLst>
          </a:blip>
          <a:srcRect b="4689"/>
          <a:stretch/>
        </p:blipFill>
        <p:spPr>
          <a:xfrm>
            <a:off x="7799294" y="3950557"/>
            <a:ext cx="1101189" cy="1049552"/>
          </a:xfrm>
          <a:prstGeom prst="rect">
            <a:avLst/>
          </a:prstGeom>
          <a:effectLst>
            <a:outerShdw blurRad="76200" dir="13500000" sy="23000" kx="1200000" algn="br" rotWithShape="0">
              <a:prstClr val="black">
                <a:alpha val="41000"/>
              </a:prstClr>
            </a:outerShdw>
          </a:effectLst>
        </p:spPr>
      </p:pic>
      <p:grpSp>
        <p:nvGrpSpPr>
          <p:cNvPr id="2" name="组合 1"/>
          <p:cNvGrpSpPr/>
          <p:nvPr/>
        </p:nvGrpSpPr>
        <p:grpSpPr>
          <a:xfrm>
            <a:off x="2274474" y="843963"/>
            <a:ext cx="5500146" cy="3106594"/>
            <a:chOff x="2274474" y="843963"/>
            <a:chExt cx="5500146" cy="3106594"/>
          </a:xfrm>
        </p:grpSpPr>
        <p:sp>
          <p:nvSpPr>
            <p:cNvPr id="15" name="任意多边形 14"/>
            <p:cNvSpPr/>
            <p:nvPr/>
          </p:nvSpPr>
          <p:spPr>
            <a:xfrm>
              <a:off x="2274474" y="914400"/>
              <a:ext cx="5454042" cy="3036157"/>
            </a:xfrm>
            <a:custGeom>
              <a:avLst/>
              <a:gdLst>
                <a:gd name="connsiteX0" fmla="*/ 1958540 w 6197393"/>
                <a:gd name="connsiteY0" fmla="*/ 577639 h 3542301"/>
                <a:gd name="connsiteX1" fmla="*/ 498574 w 6197393"/>
                <a:gd name="connsiteY1" fmla="*/ 854264 h 3542301"/>
                <a:gd name="connsiteX2" fmla="*/ 29848 w 6197393"/>
                <a:gd name="connsiteY2" fmla="*/ 2429491 h 3542301"/>
                <a:gd name="connsiteX3" fmla="*/ 1228557 w 6197393"/>
                <a:gd name="connsiteY3" fmla="*/ 3512940 h 3542301"/>
                <a:gd name="connsiteX4" fmla="*/ 4578796 w 6197393"/>
                <a:gd name="connsiteY4" fmla="*/ 3197895 h 3542301"/>
                <a:gd name="connsiteX5" fmla="*/ 6177075 w 6197393"/>
                <a:gd name="connsiteY5" fmla="*/ 2806009 h 3542301"/>
                <a:gd name="connsiteX6" fmla="*/ 5393303 w 6197393"/>
                <a:gd name="connsiteY6" fmla="*/ 1269202 h 3542301"/>
                <a:gd name="connsiteX7" fmla="*/ 4117754 w 6197393"/>
                <a:gd name="connsiteY7" fmla="*/ 16705 h 3542301"/>
                <a:gd name="connsiteX8" fmla="*/ 1958540 w 6197393"/>
                <a:gd name="connsiteY8" fmla="*/ 577639 h 3542301"/>
                <a:gd name="connsiteX0" fmla="*/ 1958540 w 6207939"/>
                <a:gd name="connsiteY0" fmla="*/ 577639 h 3541842"/>
                <a:gd name="connsiteX1" fmla="*/ 498574 w 6207939"/>
                <a:gd name="connsiteY1" fmla="*/ 854264 h 3541842"/>
                <a:gd name="connsiteX2" fmla="*/ 29848 w 6207939"/>
                <a:gd name="connsiteY2" fmla="*/ 2429491 h 3541842"/>
                <a:gd name="connsiteX3" fmla="*/ 1228557 w 6207939"/>
                <a:gd name="connsiteY3" fmla="*/ 3512940 h 3541842"/>
                <a:gd name="connsiteX4" fmla="*/ 4578796 w 6207939"/>
                <a:gd name="connsiteY4" fmla="*/ 3197895 h 3541842"/>
                <a:gd name="connsiteX5" fmla="*/ 6187935 w 6207939"/>
                <a:gd name="connsiteY5" fmla="*/ 2849449 h 3541842"/>
                <a:gd name="connsiteX6" fmla="*/ 5393303 w 6207939"/>
                <a:gd name="connsiteY6" fmla="*/ 1269202 h 3541842"/>
                <a:gd name="connsiteX7" fmla="*/ 4117754 w 6207939"/>
                <a:gd name="connsiteY7" fmla="*/ 16705 h 3541842"/>
                <a:gd name="connsiteX8" fmla="*/ 1958540 w 6207939"/>
                <a:gd name="connsiteY8" fmla="*/ 577639 h 3541842"/>
                <a:gd name="connsiteX0" fmla="*/ 1958540 w 6249177"/>
                <a:gd name="connsiteY0" fmla="*/ 577036 h 3541237"/>
                <a:gd name="connsiteX1" fmla="*/ 498574 w 6249177"/>
                <a:gd name="connsiteY1" fmla="*/ 853661 h 3541237"/>
                <a:gd name="connsiteX2" fmla="*/ 29848 w 6249177"/>
                <a:gd name="connsiteY2" fmla="*/ 2428888 h 3541237"/>
                <a:gd name="connsiteX3" fmla="*/ 1228557 w 6249177"/>
                <a:gd name="connsiteY3" fmla="*/ 3512337 h 3541237"/>
                <a:gd name="connsiteX4" fmla="*/ 4578796 w 6249177"/>
                <a:gd name="connsiteY4" fmla="*/ 3197292 h 3541237"/>
                <a:gd name="connsiteX5" fmla="*/ 6187935 w 6249177"/>
                <a:gd name="connsiteY5" fmla="*/ 2848846 h 3541237"/>
                <a:gd name="connsiteX6" fmla="*/ 5740829 w 6249177"/>
                <a:gd name="connsiteY6" fmla="*/ 1268600 h 3541237"/>
                <a:gd name="connsiteX7" fmla="*/ 4117754 w 6249177"/>
                <a:gd name="connsiteY7" fmla="*/ 16102 h 3541237"/>
                <a:gd name="connsiteX8" fmla="*/ 1958540 w 6249177"/>
                <a:gd name="connsiteY8" fmla="*/ 577036 h 3541237"/>
                <a:gd name="connsiteX0" fmla="*/ 1958540 w 6076162"/>
                <a:gd name="connsiteY0" fmla="*/ 577035 h 3540851"/>
                <a:gd name="connsiteX1" fmla="*/ 498574 w 6076162"/>
                <a:gd name="connsiteY1" fmla="*/ 853660 h 3540851"/>
                <a:gd name="connsiteX2" fmla="*/ 29848 w 6076162"/>
                <a:gd name="connsiteY2" fmla="*/ 2428887 h 3540851"/>
                <a:gd name="connsiteX3" fmla="*/ 1228557 w 6076162"/>
                <a:gd name="connsiteY3" fmla="*/ 3512336 h 3540851"/>
                <a:gd name="connsiteX4" fmla="*/ 4578796 w 6076162"/>
                <a:gd name="connsiteY4" fmla="*/ 3197291 h 3540851"/>
                <a:gd name="connsiteX5" fmla="*/ 5973923 w 6076162"/>
                <a:gd name="connsiteY5" fmla="*/ 2886319 h 3540851"/>
                <a:gd name="connsiteX6" fmla="*/ 5740829 w 6076162"/>
                <a:gd name="connsiteY6" fmla="*/ 1268599 h 3540851"/>
                <a:gd name="connsiteX7" fmla="*/ 4117754 w 6076162"/>
                <a:gd name="connsiteY7" fmla="*/ 16101 h 3540851"/>
                <a:gd name="connsiteX8" fmla="*/ 1958540 w 6076162"/>
                <a:gd name="connsiteY8" fmla="*/ 577035 h 3540851"/>
                <a:gd name="connsiteX0" fmla="*/ 1958540 w 6076161"/>
                <a:gd name="connsiteY0" fmla="*/ 567872 h 3531688"/>
                <a:gd name="connsiteX1" fmla="*/ 498574 w 6076161"/>
                <a:gd name="connsiteY1" fmla="*/ 844497 h 3531688"/>
                <a:gd name="connsiteX2" fmla="*/ 29848 w 6076161"/>
                <a:gd name="connsiteY2" fmla="*/ 2419724 h 3531688"/>
                <a:gd name="connsiteX3" fmla="*/ 1228557 w 6076161"/>
                <a:gd name="connsiteY3" fmla="*/ 3503173 h 3531688"/>
                <a:gd name="connsiteX4" fmla="*/ 4578796 w 6076161"/>
                <a:gd name="connsiteY4" fmla="*/ 3188128 h 3531688"/>
                <a:gd name="connsiteX5" fmla="*/ 5973923 w 6076161"/>
                <a:gd name="connsiteY5" fmla="*/ 2877156 h 3531688"/>
                <a:gd name="connsiteX6" fmla="*/ 5740829 w 6076161"/>
                <a:gd name="connsiteY6" fmla="*/ 1259436 h 3531688"/>
                <a:gd name="connsiteX7" fmla="*/ 4357448 w 6076161"/>
                <a:gd name="connsiteY7" fmla="*/ 16306 h 3531688"/>
                <a:gd name="connsiteX8" fmla="*/ 1958540 w 6076161"/>
                <a:gd name="connsiteY8" fmla="*/ 567872 h 3531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76161" h="3531688">
                  <a:moveTo>
                    <a:pt x="1958540" y="567872"/>
                  </a:moveTo>
                  <a:cubicBezTo>
                    <a:pt x="1315394" y="705904"/>
                    <a:pt x="820023" y="535855"/>
                    <a:pt x="498574" y="844497"/>
                  </a:cubicBezTo>
                  <a:cubicBezTo>
                    <a:pt x="177125" y="1153139"/>
                    <a:pt x="-91816" y="1976611"/>
                    <a:pt x="29848" y="2419724"/>
                  </a:cubicBezTo>
                  <a:cubicBezTo>
                    <a:pt x="151512" y="2862837"/>
                    <a:pt x="470399" y="3375106"/>
                    <a:pt x="1228557" y="3503173"/>
                  </a:cubicBezTo>
                  <a:cubicBezTo>
                    <a:pt x="1986715" y="3631240"/>
                    <a:pt x="3787902" y="3292464"/>
                    <a:pt x="4578796" y="3188128"/>
                  </a:cubicBezTo>
                  <a:cubicBezTo>
                    <a:pt x="5369690" y="3083792"/>
                    <a:pt x="5780251" y="3198605"/>
                    <a:pt x="5973923" y="2877156"/>
                  </a:cubicBezTo>
                  <a:cubicBezTo>
                    <a:pt x="6167595" y="2555707"/>
                    <a:pt x="6084049" y="1724320"/>
                    <a:pt x="5740829" y="1259436"/>
                  </a:cubicBezTo>
                  <a:cubicBezTo>
                    <a:pt x="5397609" y="794552"/>
                    <a:pt x="4987829" y="131567"/>
                    <a:pt x="4357448" y="16306"/>
                  </a:cubicBezTo>
                  <a:cubicBezTo>
                    <a:pt x="3727067" y="-98955"/>
                    <a:pt x="2601686" y="429840"/>
                    <a:pt x="1958540" y="567872"/>
                  </a:cubicBezTo>
                  <a:close/>
                </a:path>
              </a:pathLst>
            </a:custGeom>
            <a:solidFill>
              <a:schemeClr val="accent2">
                <a:lumMod val="20000"/>
                <a:lumOff val="80000"/>
              </a:schemeClr>
            </a:solidFill>
            <a:ln w="793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任意多边形 15"/>
            <p:cNvSpPr/>
            <p:nvPr/>
          </p:nvSpPr>
          <p:spPr>
            <a:xfrm>
              <a:off x="2320578" y="843963"/>
              <a:ext cx="5454042" cy="3036157"/>
            </a:xfrm>
            <a:custGeom>
              <a:avLst/>
              <a:gdLst>
                <a:gd name="connsiteX0" fmla="*/ 1958540 w 6197393"/>
                <a:gd name="connsiteY0" fmla="*/ 577639 h 3542301"/>
                <a:gd name="connsiteX1" fmla="*/ 498574 w 6197393"/>
                <a:gd name="connsiteY1" fmla="*/ 854264 h 3542301"/>
                <a:gd name="connsiteX2" fmla="*/ 29848 w 6197393"/>
                <a:gd name="connsiteY2" fmla="*/ 2429491 h 3542301"/>
                <a:gd name="connsiteX3" fmla="*/ 1228557 w 6197393"/>
                <a:gd name="connsiteY3" fmla="*/ 3512940 h 3542301"/>
                <a:gd name="connsiteX4" fmla="*/ 4578796 w 6197393"/>
                <a:gd name="connsiteY4" fmla="*/ 3197895 h 3542301"/>
                <a:gd name="connsiteX5" fmla="*/ 6177075 w 6197393"/>
                <a:gd name="connsiteY5" fmla="*/ 2806009 h 3542301"/>
                <a:gd name="connsiteX6" fmla="*/ 5393303 w 6197393"/>
                <a:gd name="connsiteY6" fmla="*/ 1269202 h 3542301"/>
                <a:gd name="connsiteX7" fmla="*/ 4117754 w 6197393"/>
                <a:gd name="connsiteY7" fmla="*/ 16705 h 3542301"/>
                <a:gd name="connsiteX8" fmla="*/ 1958540 w 6197393"/>
                <a:gd name="connsiteY8" fmla="*/ 577639 h 3542301"/>
                <a:gd name="connsiteX0" fmla="*/ 1958540 w 6207939"/>
                <a:gd name="connsiteY0" fmla="*/ 577639 h 3541842"/>
                <a:gd name="connsiteX1" fmla="*/ 498574 w 6207939"/>
                <a:gd name="connsiteY1" fmla="*/ 854264 h 3541842"/>
                <a:gd name="connsiteX2" fmla="*/ 29848 w 6207939"/>
                <a:gd name="connsiteY2" fmla="*/ 2429491 h 3541842"/>
                <a:gd name="connsiteX3" fmla="*/ 1228557 w 6207939"/>
                <a:gd name="connsiteY3" fmla="*/ 3512940 h 3541842"/>
                <a:gd name="connsiteX4" fmla="*/ 4578796 w 6207939"/>
                <a:gd name="connsiteY4" fmla="*/ 3197895 h 3541842"/>
                <a:gd name="connsiteX5" fmla="*/ 6187935 w 6207939"/>
                <a:gd name="connsiteY5" fmla="*/ 2849449 h 3541842"/>
                <a:gd name="connsiteX6" fmla="*/ 5393303 w 6207939"/>
                <a:gd name="connsiteY6" fmla="*/ 1269202 h 3541842"/>
                <a:gd name="connsiteX7" fmla="*/ 4117754 w 6207939"/>
                <a:gd name="connsiteY7" fmla="*/ 16705 h 3541842"/>
                <a:gd name="connsiteX8" fmla="*/ 1958540 w 6207939"/>
                <a:gd name="connsiteY8" fmla="*/ 577639 h 3541842"/>
                <a:gd name="connsiteX0" fmla="*/ 1958540 w 6249177"/>
                <a:gd name="connsiteY0" fmla="*/ 577036 h 3541237"/>
                <a:gd name="connsiteX1" fmla="*/ 498574 w 6249177"/>
                <a:gd name="connsiteY1" fmla="*/ 853661 h 3541237"/>
                <a:gd name="connsiteX2" fmla="*/ 29848 w 6249177"/>
                <a:gd name="connsiteY2" fmla="*/ 2428888 h 3541237"/>
                <a:gd name="connsiteX3" fmla="*/ 1228557 w 6249177"/>
                <a:gd name="connsiteY3" fmla="*/ 3512337 h 3541237"/>
                <a:gd name="connsiteX4" fmla="*/ 4578796 w 6249177"/>
                <a:gd name="connsiteY4" fmla="*/ 3197292 h 3541237"/>
                <a:gd name="connsiteX5" fmla="*/ 6187935 w 6249177"/>
                <a:gd name="connsiteY5" fmla="*/ 2848846 h 3541237"/>
                <a:gd name="connsiteX6" fmla="*/ 5740829 w 6249177"/>
                <a:gd name="connsiteY6" fmla="*/ 1268600 h 3541237"/>
                <a:gd name="connsiteX7" fmla="*/ 4117754 w 6249177"/>
                <a:gd name="connsiteY7" fmla="*/ 16102 h 3541237"/>
                <a:gd name="connsiteX8" fmla="*/ 1958540 w 6249177"/>
                <a:gd name="connsiteY8" fmla="*/ 577036 h 3541237"/>
                <a:gd name="connsiteX0" fmla="*/ 1958540 w 6076162"/>
                <a:gd name="connsiteY0" fmla="*/ 577035 h 3540851"/>
                <a:gd name="connsiteX1" fmla="*/ 498574 w 6076162"/>
                <a:gd name="connsiteY1" fmla="*/ 853660 h 3540851"/>
                <a:gd name="connsiteX2" fmla="*/ 29848 w 6076162"/>
                <a:gd name="connsiteY2" fmla="*/ 2428887 h 3540851"/>
                <a:gd name="connsiteX3" fmla="*/ 1228557 w 6076162"/>
                <a:gd name="connsiteY3" fmla="*/ 3512336 h 3540851"/>
                <a:gd name="connsiteX4" fmla="*/ 4578796 w 6076162"/>
                <a:gd name="connsiteY4" fmla="*/ 3197291 h 3540851"/>
                <a:gd name="connsiteX5" fmla="*/ 5973923 w 6076162"/>
                <a:gd name="connsiteY5" fmla="*/ 2886319 h 3540851"/>
                <a:gd name="connsiteX6" fmla="*/ 5740829 w 6076162"/>
                <a:gd name="connsiteY6" fmla="*/ 1268599 h 3540851"/>
                <a:gd name="connsiteX7" fmla="*/ 4117754 w 6076162"/>
                <a:gd name="connsiteY7" fmla="*/ 16101 h 3540851"/>
                <a:gd name="connsiteX8" fmla="*/ 1958540 w 6076162"/>
                <a:gd name="connsiteY8" fmla="*/ 577035 h 3540851"/>
                <a:gd name="connsiteX0" fmla="*/ 1958540 w 6076161"/>
                <a:gd name="connsiteY0" fmla="*/ 567872 h 3531688"/>
                <a:gd name="connsiteX1" fmla="*/ 498574 w 6076161"/>
                <a:gd name="connsiteY1" fmla="*/ 844497 h 3531688"/>
                <a:gd name="connsiteX2" fmla="*/ 29848 w 6076161"/>
                <a:gd name="connsiteY2" fmla="*/ 2419724 h 3531688"/>
                <a:gd name="connsiteX3" fmla="*/ 1228557 w 6076161"/>
                <a:gd name="connsiteY3" fmla="*/ 3503173 h 3531688"/>
                <a:gd name="connsiteX4" fmla="*/ 4578796 w 6076161"/>
                <a:gd name="connsiteY4" fmla="*/ 3188128 h 3531688"/>
                <a:gd name="connsiteX5" fmla="*/ 5973923 w 6076161"/>
                <a:gd name="connsiteY5" fmla="*/ 2877156 h 3531688"/>
                <a:gd name="connsiteX6" fmla="*/ 5740829 w 6076161"/>
                <a:gd name="connsiteY6" fmla="*/ 1259436 h 3531688"/>
                <a:gd name="connsiteX7" fmla="*/ 4357448 w 6076161"/>
                <a:gd name="connsiteY7" fmla="*/ 16306 h 3531688"/>
                <a:gd name="connsiteX8" fmla="*/ 1958540 w 6076161"/>
                <a:gd name="connsiteY8" fmla="*/ 567872 h 3531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76161" h="3531688">
                  <a:moveTo>
                    <a:pt x="1958540" y="567872"/>
                  </a:moveTo>
                  <a:cubicBezTo>
                    <a:pt x="1315394" y="705904"/>
                    <a:pt x="820023" y="535855"/>
                    <a:pt x="498574" y="844497"/>
                  </a:cubicBezTo>
                  <a:cubicBezTo>
                    <a:pt x="177125" y="1153139"/>
                    <a:pt x="-91816" y="1976611"/>
                    <a:pt x="29848" y="2419724"/>
                  </a:cubicBezTo>
                  <a:cubicBezTo>
                    <a:pt x="151512" y="2862837"/>
                    <a:pt x="470399" y="3375106"/>
                    <a:pt x="1228557" y="3503173"/>
                  </a:cubicBezTo>
                  <a:cubicBezTo>
                    <a:pt x="1986715" y="3631240"/>
                    <a:pt x="3787902" y="3292464"/>
                    <a:pt x="4578796" y="3188128"/>
                  </a:cubicBezTo>
                  <a:cubicBezTo>
                    <a:pt x="5369690" y="3083792"/>
                    <a:pt x="5780251" y="3198605"/>
                    <a:pt x="5973923" y="2877156"/>
                  </a:cubicBezTo>
                  <a:cubicBezTo>
                    <a:pt x="6167595" y="2555707"/>
                    <a:pt x="6084049" y="1724320"/>
                    <a:pt x="5740829" y="1259436"/>
                  </a:cubicBezTo>
                  <a:cubicBezTo>
                    <a:pt x="5397609" y="794552"/>
                    <a:pt x="4987829" y="131567"/>
                    <a:pt x="4357448" y="16306"/>
                  </a:cubicBezTo>
                  <a:cubicBezTo>
                    <a:pt x="3727067" y="-98955"/>
                    <a:pt x="2601686" y="429840"/>
                    <a:pt x="1958540" y="567872"/>
                  </a:cubicBezTo>
                  <a:close/>
                </a:path>
              </a:pathLst>
            </a:custGeom>
            <a:noFill/>
            <a:ln w="79375">
              <a:solidFill>
                <a:srgbClr val="6CA92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pic>
        <p:nvPicPr>
          <p:cNvPr id="5" name="图片 4"/>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692929" y="1326756"/>
            <a:ext cx="2228370" cy="3340590"/>
          </a:xfrm>
          <a:prstGeom prst="rect">
            <a:avLst/>
          </a:prstGeom>
        </p:spPr>
      </p:pic>
      <p:grpSp>
        <p:nvGrpSpPr>
          <p:cNvPr id="3" name="组合 2"/>
          <p:cNvGrpSpPr/>
          <p:nvPr/>
        </p:nvGrpSpPr>
        <p:grpSpPr>
          <a:xfrm>
            <a:off x="2737136" y="1298601"/>
            <a:ext cx="697627" cy="400111"/>
            <a:chOff x="2737136" y="1298601"/>
            <a:chExt cx="697627" cy="400111"/>
          </a:xfrm>
        </p:grpSpPr>
        <p:sp>
          <p:nvSpPr>
            <p:cNvPr id="17" name="文本框 16"/>
            <p:cNvSpPr txBox="1"/>
            <p:nvPr/>
          </p:nvSpPr>
          <p:spPr>
            <a:xfrm rot="21123206">
              <a:off x="2737136" y="1298602"/>
              <a:ext cx="697627" cy="400110"/>
            </a:xfrm>
            <a:prstGeom prst="rect">
              <a:avLst/>
            </a:prstGeom>
            <a:noFill/>
          </p:spPr>
          <p:txBody>
            <a:bodyPr wrap="none" rtlCol="0">
              <a:prstTxWarp prst="textArchUp">
                <a:avLst>
                  <a:gd name="adj" fmla="val 12474363"/>
                </a:avLst>
              </a:prstTxWarp>
              <a:spAutoFit/>
            </a:bodyPr>
            <a:lstStyle/>
            <a:p>
              <a:r>
                <a:rPr lang="zh-CN" altLang="en-US" sz="2400" b="1" dirty="0">
                  <a:ln w="44450">
                    <a:solidFill>
                      <a:srgbClr val="442323"/>
                    </a:solidFill>
                  </a:ln>
                  <a:solidFill>
                    <a:srgbClr val="442323"/>
                  </a:solidFill>
                  <a:cs typeface="+mn-ea"/>
                  <a:sym typeface="+mn-lt"/>
                </a:rPr>
                <a:t>简介</a:t>
              </a:r>
            </a:p>
          </p:txBody>
        </p:sp>
        <p:sp>
          <p:nvSpPr>
            <p:cNvPr id="18" name="文本框 17"/>
            <p:cNvSpPr txBox="1"/>
            <p:nvPr/>
          </p:nvSpPr>
          <p:spPr>
            <a:xfrm rot="21123206">
              <a:off x="2737136" y="1298601"/>
              <a:ext cx="697627" cy="400110"/>
            </a:xfrm>
            <a:prstGeom prst="rect">
              <a:avLst/>
            </a:prstGeom>
            <a:noFill/>
          </p:spPr>
          <p:txBody>
            <a:bodyPr wrap="none" rtlCol="0">
              <a:prstTxWarp prst="textArchUp">
                <a:avLst>
                  <a:gd name="adj" fmla="val 12474363"/>
                </a:avLst>
              </a:prstTxWarp>
              <a:spAutoFit/>
            </a:bodyPr>
            <a:lstStyle/>
            <a:p>
              <a:r>
                <a:rPr lang="zh-CN" altLang="en-US" sz="2400" b="1" dirty="0">
                  <a:ln w="44450">
                    <a:noFill/>
                  </a:ln>
                  <a:solidFill>
                    <a:schemeClr val="bg1"/>
                  </a:solidFill>
                  <a:cs typeface="+mn-ea"/>
                  <a:sym typeface="+mn-lt"/>
                </a:rPr>
                <a:t>简介</a:t>
              </a:r>
            </a:p>
          </p:txBody>
        </p:sp>
      </p:grpSp>
      <p:sp>
        <p:nvSpPr>
          <p:cNvPr id="19" name="文本框 18"/>
          <p:cNvSpPr txBox="1"/>
          <p:nvPr/>
        </p:nvSpPr>
        <p:spPr>
          <a:xfrm>
            <a:off x="2631440" y="1798320"/>
            <a:ext cx="5638800" cy="2834622"/>
          </a:xfrm>
          <a:prstGeom prst="rect">
            <a:avLst/>
          </a:prstGeom>
          <a:noFill/>
        </p:spPr>
        <p:txBody>
          <a:bodyPr wrap="square" rtlCol="0">
            <a:spAutoFit/>
          </a:bodyPr>
          <a:lstStyle/>
          <a:p>
            <a:pPr>
              <a:lnSpc>
                <a:spcPct val="120000"/>
              </a:lnSpc>
            </a:pPr>
            <a:r>
              <a:rPr lang="zh-CN" altLang="en-US" sz="1200" dirty="0" smtClean="0"/>
              <a:t>要求：保障贫困人口基本医疗需求，确保大病和慢性病得到有效救治和保障。</a:t>
            </a:r>
            <a:endParaRPr lang="en-US" altLang="zh-CN" sz="1200" dirty="0" smtClean="0"/>
          </a:p>
          <a:p>
            <a:pPr>
              <a:lnSpc>
                <a:spcPct val="120000"/>
              </a:lnSpc>
            </a:pPr>
            <a:r>
              <a:rPr lang="zh-CN" altLang="en-US" sz="1200" dirty="0" smtClean="0"/>
              <a:t>措施：实施健康扶贫工程。</a:t>
            </a:r>
            <a:endParaRPr lang="en-US" altLang="zh-CN" sz="1200" dirty="0" smtClean="0"/>
          </a:p>
          <a:p>
            <a:pPr>
              <a:lnSpc>
                <a:spcPct val="120000"/>
              </a:lnSpc>
            </a:pPr>
            <a:r>
              <a:rPr lang="zh-CN" altLang="en-US" sz="1200" dirty="0" smtClean="0"/>
              <a:t>（</a:t>
            </a:r>
            <a:r>
              <a:rPr lang="en-US" altLang="zh-CN" sz="1200" dirty="0" smtClean="0"/>
              <a:t>1</a:t>
            </a:r>
            <a:r>
              <a:rPr lang="zh-CN" altLang="en-US" sz="1200" dirty="0" smtClean="0"/>
              <a:t>）将贫困人口全部纳入城乡居民基本医疗保险、大病保险和医疗救助保障范围。</a:t>
            </a:r>
            <a:endParaRPr lang="en-US" altLang="zh-CN" sz="1200" dirty="0" smtClean="0"/>
          </a:p>
          <a:p>
            <a:pPr>
              <a:lnSpc>
                <a:spcPct val="120000"/>
              </a:lnSpc>
            </a:pPr>
            <a:r>
              <a:rPr lang="zh-CN" altLang="en-US" sz="1200" dirty="0" smtClean="0"/>
              <a:t>（</a:t>
            </a:r>
            <a:r>
              <a:rPr lang="en-US" altLang="zh-CN" sz="1200" dirty="0" smtClean="0"/>
              <a:t>2</a:t>
            </a:r>
            <a:r>
              <a:rPr lang="zh-CN" altLang="en-US" sz="1200" dirty="0" smtClean="0"/>
              <a:t>）落实贫困人口参加城乡居民基本医疗保险个人缴费财政补贴政策，实施扶贫医疗救助。</a:t>
            </a:r>
            <a:endParaRPr lang="en-US" altLang="zh-CN" sz="1200" dirty="0" smtClean="0"/>
          </a:p>
          <a:p>
            <a:pPr>
              <a:lnSpc>
                <a:spcPct val="120000"/>
              </a:lnSpc>
            </a:pPr>
            <a:r>
              <a:rPr lang="zh-CN" altLang="en-US" sz="1200" dirty="0" smtClean="0"/>
              <a:t>（</a:t>
            </a:r>
            <a:r>
              <a:rPr lang="en-US" altLang="zh-CN" sz="1200" dirty="0" smtClean="0"/>
              <a:t>3</a:t>
            </a:r>
            <a:r>
              <a:rPr lang="zh-CN" altLang="en-US" sz="1200" dirty="0" smtClean="0"/>
              <a:t>）切实降低贫困人口就医负担，对城乡居民基本医疗保险和大病保险支付后自负费用仍有困难的患者，加大医疗救助和其他保障政策的帮扶力度。</a:t>
            </a:r>
            <a:endParaRPr lang="en-US" altLang="zh-CN" sz="1200" dirty="0" smtClean="0"/>
          </a:p>
          <a:p>
            <a:pPr>
              <a:lnSpc>
                <a:spcPct val="120000"/>
              </a:lnSpc>
            </a:pPr>
            <a:r>
              <a:rPr lang="zh-CN" altLang="en-US" sz="1200" dirty="0" smtClean="0"/>
              <a:t>（</a:t>
            </a:r>
            <a:r>
              <a:rPr lang="en-US" altLang="zh-CN" sz="1200" dirty="0" smtClean="0"/>
              <a:t>4</a:t>
            </a:r>
            <a:r>
              <a:rPr lang="zh-CN" altLang="en-US" sz="1200" dirty="0" smtClean="0"/>
              <a:t>）全面落实农村贫困人口县域内定点医疗机构住院治疗先诊疗后付费，在定点医院设立综合服务窗口，实现各项医疗保障政策“一站式”信息交换和即时结算。</a:t>
            </a:r>
            <a:endParaRPr lang="en-US" altLang="zh-CN" sz="1200" dirty="0" smtClean="0"/>
          </a:p>
          <a:p>
            <a:pPr>
              <a:lnSpc>
                <a:spcPct val="120000"/>
              </a:lnSpc>
            </a:pPr>
            <a:r>
              <a:rPr lang="zh-CN" altLang="en-US" sz="1200" dirty="0" smtClean="0"/>
              <a:t>（</a:t>
            </a:r>
            <a:r>
              <a:rPr lang="en-US" altLang="zh-CN" sz="1200" dirty="0" smtClean="0"/>
              <a:t>5</a:t>
            </a:r>
            <a:r>
              <a:rPr lang="zh-CN" altLang="en-US" sz="1200" dirty="0" smtClean="0"/>
              <a:t>）开展和规范家庭医生（乡村医生）签约服务，落实签约服务政策，优先为妇幼、老人、残疾人等重点人群开展健康服务和慢性病综合防控，做好高血压、糖尿病、结核病、严重精神障碍等慢性病规范管理。</a:t>
            </a:r>
            <a:endParaRPr lang="en-US" altLang="zh-CN" sz="1200" dirty="0" smtClean="0"/>
          </a:p>
        </p:txBody>
      </p:sp>
      <p:sp>
        <p:nvSpPr>
          <p:cNvPr id="20" name="矩形 19"/>
          <p:cNvSpPr/>
          <p:nvPr/>
        </p:nvSpPr>
        <p:spPr>
          <a:xfrm>
            <a:off x="3454401" y="735356"/>
            <a:ext cx="4917440" cy="1077218"/>
          </a:xfrm>
          <a:prstGeom prst="rect">
            <a:avLst/>
          </a:prstGeom>
          <a:noFill/>
        </p:spPr>
        <p:txBody>
          <a:bodyPr wrap="square" rtlCol="0">
            <a:spAutoFit/>
          </a:bodyPr>
          <a:lstStyle/>
          <a:p>
            <a:r>
              <a:rPr lang="zh-CN" altLang="en-US" sz="1600" dirty="0" smtClean="0"/>
              <a:t>中共中央 国务院</a:t>
            </a:r>
            <a:r>
              <a:rPr lang="en-US" altLang="zh-CN" sz="1600" dirty="0" smtClean="0"/>
              <a:t>《</a:t>
            </a:r>
            <a:r>
              <a:rPr lang="zh-CN" altLang="en-US" sz="1600" dirty="0" smtClean="0"/>
              <a:t>关于打赢脱贫攻坚战三年行动的指导意见</a:t>
            </a:r>
            <a:r>
              <a:rPr lang="en-US" altLang="zh-CN" sz="1600" dirty="0" smtClean="0"/>
              <a:t>》</a:t>
            </a:r>
            <a:r>
              <a:rPr lang="zh-CN" altLang="en-US" sz="1600" dirty="0" smtClean="0"/>
              <a:t>（</a:t>
            </a:r>
            <a:r>
              <a:rPr lang="en-US" altLang="zh-CN" sz="1600" dirty="0" smtClean="0"/>
              <a:t>2018</a:t>
            </a:r>
            <a:r>
              <a:rPr lang="zh-CN" altLang="en-US" sz="1600" dirty="0" smtClean="0"/>
              <a:t>年</a:t>
            </a:r>
            <a:r>
              <a:rPr lang="en-US" altLang="zh-CN" sz="1600" dirty="0" smtClean="0"/>
              <a:t>6</a:t>
            </a:r>
            <a:r>
              <a:rPr lang="zh-CN" altLang="en-US" sz="1600" dirty="0" smtClean="0"/>
              <a:t>月</a:t>
            </a:r>
            <a:r>
              <a:rPr lang="en-US" altLang="zh-CN" sz="1600" dirty="0" smtClean="0"/>
              <a:t>15</a:t>
            </a:r>
            <a:r>
              <a:rPr lang="zh-CN" altLang="en-US" sz="1600" dirty="0" smtClean="0"/>
              <a:t>日）</a:t>
            </a:r>
            <a:endParaRPr lang="en-US" altLang="zh-CN" sz="1600" dirty="0" smtClean="0"/>
          </a:p>
          <a:p>
            <a:r>
              <a:rPr lang="zh-CN" altLang="en-US" sz="1600" dirty="0" smtClean="0">
                <a:cs typeface="+mn-ea"/>
                <a:sym typeface="+mn-lt"/>
              </a:rPr>
              <a:t>任务目标：</a:t>
            </a:r>
            <a:r>
              <a:rPr lang="zh-CN" altLang="en-US" sz="1600" dirty="0" smtClean="0"/>
              <a:t>到</a:t>
            </a:r>
            <a:r>
              <a:rPr lang="en-US" altLang="zh-CN" sz="1600" dirty="0" smtClean="0"/>
              <a:t>2020</a:t>
            </a:r>
            <a:r>
              <a:rPr lang="zh-CN" altLang="en-US" sz="1600" dirty="0" smtClean="0"/>
              <a:t>年，基本养老保险和基本医疗保险、大病保险实现贫困人口全覆盖。</a:t>
            </a:r>
            <a:endParaRPr lang="zh-CN" altLang="en-US" sz="1600" dirty="0">
              <a:cs typeface="+mn-ea"/>
              <a:sym typeface="+mn-lt"/>
            </a:endParaRPr>
          </a:p>
        </p:txBody>
      </p:sp>
    </p:spTree>
    <p:extLst>
      <p:ext uri="{BB962C8B-B14F-4D97-AF65-F5344CB8AC3E}">
        <p14:creationId xmlns:p14="http://schemas.microsoft.com/office/powerpoint/2010/main" xmlns="" val="1503848418"/>
      </p:ext>
    </p:extLst>
  </p:cSld>
  <p:clrMapOvr>
    <a:masterClrMapping/>
  </p:clrMapOvr>
  <mc:AlternateContent xmlns:mc="http://schemas.openxmlformats.org/markup-compatibility/2006">
    <mc:Choice xmlns:p14="http://schemas.microsoft.com/office/powerpoint/2010/main" xmlns="" Requires="p14">
      <p:transition spd="slow" p14:dur="1600">
        <p14:prism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
                                        </p:tgtEl>
                                        <p:attrNameLst>
                                          <p:attrName>ppt_x</p:attrName>
                                          <p:attrName>ppt_y</p:attrName>
                                        </p:attrNameLst>
                                      </p:cBhvr>
                                    </p:animMotion>
                                    <p:animEffect transition="in" filter="fade">
                                      <p:cBhvr>
                                        <p:cTn id="9" dur="1000"/>
                                        <p:tgtEl>
                                          <p:spTgt spid="2"/>
                                        </p:tgtEl>
                                      </p:cBhvr>
                                    </p:animEffect>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750"/>
                                        <p:tgtEl>
                                          <p:spTgt spid="5"/>
                                        </p:tgtEl>
                                      </p:cBhvr>
                                    </p:animEffect>
                                    <p:anim calcmode="lin" valueType="num">
                                      <p:cBhvr>
                                        <p:cTn id="14" dur="750" fill="hold"/>
                                        <p:tgtEl>
                                          <p:spTgt spid="5"/>
                                        </p:tgtEl>
                                        <p:attrNameLst>
                                          <p:attrName>ppt_x</p:attrName>
                                        </p:attrNameLst>
                                      </p:cBhvr>
                                      <p:tavLst>
                                        <p:tav tm="0">
                                          <p:val>
                                            <p:strVal val="#ppt_x"/>
                                          </p:val>
                                        </p:tav>
                                        <p:tav tm="100000">
                                          <p:val>
                                            <p:strVal val="#ppt_x"/>
                                          </p:val>
                                        </p:tav>
                                      </p:tavLst>
                                    </p:anim>
                                    <p:anim calcmode="lin" valueType="num">
                                      <p:cBhvr>
                                        <p:cTn id="15" dur="750" fill="hold"/>
                                        <p:tgtEl>
                                          <p:spTgt spid="5"/>
                                        </p:tgtEl>
                                        <p:attrNameLst>
                                          <p:attrName>ppt_y</p:attrName>
                                        </p:attrNameLst>
                                      </p:cBhvr>
                                      <p:tavLst>
                                        <p:tav tm="0">
                                          <p:val>
                                            <p:strVal val="#ppt_y+.1"/>
                                          </p:val>
                                        </p:tav>
                                        <p:tav tm="100000">
                                          <p:val>
                                            <p:strVal val="#ppt_y"/>
                                          </p:val>
                                        </p:tav>
                                      </p:tavLst>
                                    </p:anim>
                                  </p:childTnLst>
                                </p:cTn>
                              </p:par>
                            </p:childTnLst>
                          </p:cTn>
                        </p:par>
                        <p:par>
                          <p:cTn id="16" fill="hold">
                            <p:stCondLst>
                              <p:cond delay="1750"/>
                            </p:stCondLst>
                            <p:childTnLst>
                              <p:par>
                                <p:cTn id="17" presetID="53" presetClass="entr" presetSubtype="16"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p:cTn id="19" dur="250" fill="hold"/>
                                        <p:tgtEl>
                                          <p:spTgt spid="3"/>
                                        </p:tgtEl>
                                        <p:attrNameLst>
                                          <p:attrName>ppt_w</p:attrName>
                                        </p:attrNameLst>
                                      </p:cBhvr>
                                      <p:tavLst>
                                        <p:tav tm="0">
                                          <p:val>
                                            <p:fltVal val="0"/>
                                          </p:val>
                                        </p:tav>
                                        <p:tav tm="100000">
                                          <p:val>
                                            <p:strVal val="#ppt_w"/>
                                          </p:val>
                                        </p:tav>
                                      </p:tavLst>
                                    </p:anim>
                                    <p:anim calcmode="lin" valueType="num">
                                      <p:cBhvr>
                                        <p:cTn id="20" dur="250" fill="hold"/>
                                        <p:tgtEl>
                                          <p:spTgt spid="3"/>
                                        </p:tgtEl>
                                        <p:attrNameLst>
                                          <p:attrName>ppt_h</p:attrName>
                                        </p:attrNameLst>
                                      </p:cBhvr>
                                      <p:tavLst>
                                        <p:tav tm="0">
                                          <p:val>
                                            <p:fltVal val="0"/>
                                          </p:val>
                                        </p:tav>
                                        <p:tav tm="100000">
                                          <p:val>
                                            <p:strVal val="#ppt_h"/>
                                          </p:val>
                                        </p:tav>
                                      </p:tavLst>
                                    </p:anim>
                                    <p:animEffect transition="in" filter="fade">
                                      <p:cBhvr>
                                        <p:cTn id="21" dur="250"/>
                                        <p:tgtEl>
                                          <p:spTgt spid="3"/>
                                        </p:tgtEl>
                                      </p:cBhvr>
                                    </p:animEffect>
                                  </p:childTnLst>
                                </p:cTn>
                              </p:par>
                            </p:childTnLst>
                          </p:cTn>
                        </p:par>
                        <p:par>
                          <p:cTn id="22" fill="hold">
                            <p:stCondLst>
                              <p:cond delay="2000"/>
                            </p:stCondLst>
                            <p:childTnLst>
                              <p:par>
                                <p:cTn id="23" presetID="6" presetClass="emph" presetSubtype="0" autoRev="1" fill="hold" nodeType="afterEffect">
                                  <p:stCondLst>
                                    <p:cond delay="0"/>
                                  </p:stCondLst>
                                  <p:childTnLst>
                                    <p:animScale>
                                      <p:cBhvr>
                                        <p:cTn id="24" dur="100" fill="hold"/>
                                        <p:tgtEl>
                                          <p:spTgt spid="3"/>
                                        </p:tgtEl>
                                      </p:cBhvr>
                                      <p:by x="120000" y="120000"/>
                                    </p:animScale>
                                  </p:childTnLst>
                                </p:cTn>
                              </p:par>
                            </p:childTnLst>
                          </p:cTn>
                        </p:par>
                        <p:par>
                          <p:cTn id="25" fill="hold">
                            <p:stCondLst>
                              <p:cond delay="2200"/>
                            </p:stCondLst>
                            <p:childTnLst>
                              <p:par>
                                <p:cTn id="26" presetID="22" presetClass="entr" presetSubtype="8" fill="hold" grpId="0" nodeType="after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wipe(left)">
                                      <p:cBhvr>
                                        <p:cTn id="28" dur="500"/>
                                        <p:tgtEl>
                                          <p:spTgt spid="20"/>
                                        </p:tgtEl>
                                      </p:cBhvr>
                                    </p:animEffect>
                                  </p:childTnLst>
                                </p:cTn>
                              </p:par>
                              <p:par>
                                <p:cTn id="29" presetID="22" presetClass="entr" presetSubtype="8" fill="hold" grpId="0" nodeType="withEffect">
                                  <p:stCondLst>
                                    <p:cond delay="250"/>
                                  </p:stCondLst>
                                  <p:childTnLst>
                                    <p:set>
                                      <p:cBhvr>
                                        <p:cTn id="30" dur="1" fill="hold">
                                          <p:stCondLst>
                                            <p:cond delay="0"/>
                                          </p:stCondLst>
                                        </p:cTn>
                                        <p:tgtEl>
                                          <p:spTgt spid="19"/>
                                        </p:tgtEl>
                                        <p:attrNameLst>
                                          <p:attrName>style.visibility</p:attrName>
                                        </p:attrNameLst>
                                      </p:cBhvr>
                                      <p:to>
                                        <p:strVal val="visible"/>
                                      </p:to>
                                    </p:set>
                                    <p:animEffect transition="in" filter="wipe(left)">
                                      <p:cBhvr>
                                        <p:cTn id="31"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chemeClr val="accent2">
                <a:lumMod val="17000"/>
                <a:lumOff val="83000"/>
              </a:schemeClr>
            </a:gs>
            <a:gs pos="100000">
              <a:schemeClr val="bg1"/>
            </a:gs>
          </a:gsLst>
          <a:lin ang="5400000" scaled="1"/>
        </a:gradFill>
        <a:effectLst/>
      </p:bgPr>
    </p:bg>
    <p:spTree>
      <p:nvGrpSpPr>
        <p:cNvPr id="1" name=""/>
        <p:cNvGrpSpPr/>
        <p:nvPr/>
      </p:nvGrpSpPr>
      <p:grpSpPr>
        <a:xfrm>
          <a:off x="0" y="0"/>
          <a:ext cx="0" cy="0"/>
          <a:chOff x="0" y="0"/>
          <a:chExt cx="0" cy="0"/>
        </a:xfrm>
      </p:grpSpPr>
      <p:sp>
        <p:nvSpPr>
          <p:cNvPr id="6" name="弧形 5"/>
          <p:cNvSpPr/>
          <p:nvPr/>
        </p:nvSpPr>
        <p:spPr>
          <a:xfrm rot="3312073">
            <a:off x="1222707" y="919731"/>
            <a:ext cx="3604499" cy="3604499"/>
          </a:xfrm>
          <a:prstGeom prst="arc">
            <a:avLst>
              <a:gd name="adj1" fmla="val 14499007"/>
              <a:gd name="adj2" fmla="val 0"/>
            </a:avLst>
          </a:prstGeom>
          <a:ln w="38100">
            <a:solidFill>
              <a:srgbClr val="6C913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cs typeface="+mn-ea"/>
              <a:sym typeface="+mn-lt"/>
            </a:endParaRPr>
          </a:p>
        </p:txBody>
      </p:sp>
      <p:grpSp>
        <p:nvGrpSpPr>
          <p:cNvPr id="2" name="组合 1"/>
          <p:cNvGrpSpPr/>
          <p:nvPr/>
        </p:nvGrpSpPr>
        <p:grpSpPr>
          <a:xfrm>
            <a:off x="3929714" y="1185708"/>
            <a:ext cx="2673687" cy="450000"/>
            <a:chOff x="4204034" y="1256828"/>
            <a:chExt cx="2673687" cy="450000"/>
          </a:xfrm>
        </p:grpSpPr>
        <p:grpSp>
          <p:nvGrpSpPr>
            <p:cNvPr id="32" name="组合 31"/>
            <p:cNvGrpSpPr>
              <a:grpSpLocks noChangeAspect="1"/>
            </p:cNvGrpSpPr>
            <p:nvPr/>
          </p:nvGrpSpPr>
          <p:grpSpPr>
            <a:xfrm>
              <a:off x="4204034" y="1256828"/>
              <a:ext cx="2673687" cy="450000"/>
              <a:chOff x="3557398" y="1298032"/>
              <a:chExt cx="2341758" cy="394134"/>
            </a:xfrm>
          </p:grpSpPr>
          <p:sp>
            <p:nvSpPr>
              <p:cNvPr id="10" name="任意多边形 9"/>
              <p:cNvSpPr/>
              <p:nvPr/>
            </p:nvSpPr>
            <p:spPr>
              <a:xfrm flipH="1">
                <a:off x="4036409" y="1298033"/>
                <a:ext cx="1862747" cy="394133"/>
              </a:xfrm>
              <a:custGeom>
                <a:avLst/>
                <a:gdLst>
                  <a:gd name="connsiteX0" fmla="*/ 0 w 1957893"/>
                  <a:gd name="connsiteY0" fmla="*/ 554018 h 1108038"/>
                  <a:gd name="connsiteX1" fmla="*/ 0 w 1957893"/>
                  <a:gd name="connsiteY1" fmla="*/ 554019 h 1108038"/>
                  <a:gd name="connsiteX2" fmla="*/ 0 w 1957893"/>
                  <a:gd name="connsiteY2" fmla="*/ 554019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1256 w 1957893"/>
                  <a:gd name="connsiteY7" fmla="*/ 665672 h 1108038"/>
                  <a:gd name="connsiteX8" fmla="*/ 0 w 1957893"/>
                  <a:gd name="connsiteY8" fmla="*/ 554019 h 1108038"/>
                  <a:gd name="connsiteX9" fmla="*/ 11256 w 1957893"/>
                  <a:gd name="connsiteY9" fmla="*/ 442365 h 1108038"/>
                  <a:gd name="connsiteX10" fmla="*/ 554019 w 1957893"/>
                  <a:gd name="connsiteY10"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1256 w 1957893"/>
                  <a:gd name="connsiteY8" fmla="*/ 665672 h 1108038"/>
                  <a:gd name="connsiteX9" fmla="*/ 0 w 1957893"/>
                  <a:gd name="connsiteY9" fmla="*/ 554019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1256 w 1957893"/>
                  <a:gd name="connsiteY8" fmla="*/ 665672 h 1108038"/>
                  <a:gd name="connsiteX9" fmla="*/ 141417 w 1957893"/>
                  <a:gd name="connsiteY9" fmla="*/ 554021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80957 w 1957893"/>
                  <a:gd name="connsiteY10" fmla="*/ 428182 h 1108038"/>
                  <a:gd name="connsiteX11" fmla="*/ 554019 w 1957893"/>
                  <a:gd name="connsiteY11" fmla="*/ 0 h 1108038"/>
                  <a:gd name="connsiteX0" fmla="*/ 175358 w 1957893"/>
                  <a:gd name="connsiteY0" fmla="*/ 483112 h 1108038"/>
                  <a:gd name="connsiteX1" fmla="*/ 0 w 1957893"/>
                  <a:gd name="connsiteY1" fmla="*/ 554019 h 1108038"/>
                  <a:gd name="connsiteX2" fmla="*/ 0 w 1957893"/>
                  <a:gd name="connsiteY2" fmla="*/ 554019 h 1108038"/>
                  <a:gd name="connsiteX3" fmla="*/ 175358 w 1957893"/>
                  <a:gd name="connsiteY3" fmla="*/ 483112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80957 w 1957893"/>
                  <a:gd name="connsiteY10" fmla="*/ 428182 h 1108038"/>
                  <a:gd name="connsiteX11" fmla="*/ 554019 w 1957893"/>
                  <a:gd name="connsiteY11" fmla="*/ 0 h 1108038"/>
                  <a:gd name="connsiteX0" fmla="*/ 175358 w 1957893"/>
                  <a:gd name="connsiteY0" fmla="*/ 483112 h 1108038"/>
                  <a:gd name="connsiteX1" fmla="*/ 0 w 1957893"/>
                  <a:gd name="connsiteY1" fmla="*/ 554019 h 1108038"/>
                  <a:gd name="connsiteX2" fmla="*/ 175358 w 1957893"/>
                  <a:gd name="connsiteY2" fmla="*/ 483112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52673 w 1957893"/>
                  <a:gd name="connsiteY7" fmla="*/ 679852 h 1108038"/>
                  <a:gd name="connsiteX8" fmla="*/ 141417 w 1957893"/>
                  <a:gd name="connsiteY8" fmla="*/ 554021 h 1108038"/>
                  <a:gd name="connsiteX9" fmla="*/ 180957 w 1957893"/>
                  <a:gd name="connsiteY9" fmla="*/ 428182 h 1108038"/>
                  <a:gd name="connsiteX10" fmla="*/ 554019 w 1957893"/>
                  <a:gd name="connsiteY10" fmla="*/ 0 h 1108038"/>
                  <a:gd name="connsiteX0" fmla="*/ 412602 w 1816476"/>
                  <a:gd name="connsiteY0" fmla="*/ 0 h 1108038"/>
                  <a:gd name="connsiteX1" fmla="*/ 1816476 w 1816476"/>
                  <a:gd name="connsiteY1" fmla="*/ 0 h 1108038"/>
                  <a:gd name="connsiteX2" fmla="*/ 1816476 w 1816476"/>
                  <a:gd name="connsiteY2" fmla="*/ 1108038 h 1108038"/>
                  <a:gd name="connsiteX3" fmla="*/ 412602 w 1816476"/>
                  <a:gd name="connsiteY3" fmla="*/ 1108037 h 1108038"/>
                  <a:gd name="connsiteX4" fmla="*/ 11256 w 1816476"/>
                  <a:gd name="connsiteY4" fmla="*/ 679852 h 1108038"/>
                  <a:gd name="connsiteX5" fmla="*/ 0 w 1816476"/>
                  <a:gd name="connsiteY5" fmla="*/ 554021 h 1108038"/>
                  <a:gd name="connsiteX6" fmla="*/ 39540 w 1816476"/>
                  <a:gd name="connsiteY6" fmla="*/ 428182 h 1108038"/>
                  <a:gd name="connsiteX7" fmla="*/ 412602 w 1816476"/>
                  <a:gd name="connsiteY7" fmla="*/ 0 h 1108038"/>
                  <a:gd name="connsiteX0" fmla="*/ 412602 w 1816476"/>
                  <a:gd name="connsiteY0" fmla="*/ 0 h 1108038"/>
                  <a:gd name="connsiteX1" fmla="*/ 1816476 w 1816476"/>
                  <a:gd name="connsiteY1" fmla="*/ 0 h 1108038"/>
                  <a:gd name="connsiteX2" fmla="*/ 1816476 w 1816476"/>
                  <a:gd name="connsiteY2" fmla="*/ 1108038 h 1108038"/>
                  <a:gd name="connsiteX3" fmla="*/ 412602 w 1816476"/>
                  <a:gd name="connsiteY3" fmla="*/ 1108037 h 1108038"/>
                  <a:gd name="connsiteX4" fmla="*/ 11256 w 1816476"/>
                  <a:gd name="connsiteY4" fmla="*/ 679852 h 1108038"/>
                  <a:gd name="connsiteX5" fmla="*/ 0 w 1816476"/>
                  <a:gd name="connsiteY5" fmla="*/ 554021 h 1108038"/>
                  <a:gd name="connsiteX6" fmla="*/ 412602 w 1816476"/>
                  <a:gd name="connsiteY6" fmla="*/ 0 h 1108038"/>
                  <a:gd name="connsiteX0" fmla="*/ 401346 w 1805220"/>
                  <a:gd name="connsiteY0" fmla="*/ 0 h 1108038"/>
                  <a:gd name="connsiteX1" fmla="*/ 1805220 w 1805220"/>
                  <a:gd name="connsiteY1" fmla="*/ 0 h 1108038"/>
                  <a:gd name="connsiteX2" fmla="*/ 1805220 w 1805220"/>
                  <a:gd name="connsiteY2" fmla="*/ 1108038 h 1108038"/>
                  <a:gd name="connsiteX3" fmla="*/ 401346 w 1805220"/>
                  <a:gd name="connsiteY3" fmla="*/ 1108037 h 1108038"/>
                  <a:gd name="connsiteX4" fmla="*/ 0 w 1805220"/>
                  <a:gd name="connsiteY4" fmla="*/ 679852 h 1108038"/>
                  <a:gd name="connsiteX5" fmla="*/ 401346 w 1805220"/>
                  <a:gd name="connsiteY5" fmla="*/ 0 h 1108038"/>
                  <a:gd name="connsiteX0" fmla="*/ 175484 w 1579358"/>
                  <a:gd name="connsiteY0" fmla="*/ 0 h 1108038"/>
                  <a:gd name="connsiteX1" fmla="*/ 1579358 w 1579358"/>
                  <a:gd name="connsiteY1" fmla="*/ 0 h 1108038"/>
                  <a:gd name="connsiteX2" fmla="*/ 1579358 w 1579358"/>
                  <a:gd name="connsiteY2" fmla="*/ 1108038 h 1108038"/>
                  <a:gd name="connsiteX3" fmla="*/ 175484 w 1579358"/>
                  <a:gd name="connsiteY3" fmla="*/ 1108037 h 1108038"/>
                  <a:gd name="connsiteX4" fmla="*/ 175484 w 1579358"/>
                  <a:gd name="connsiteY4" fmla="*/ 0 h 1108038"/>
                  <a:gd name="connsiteX0" fmla="*/ 169378 w 1573252"/>
                  <a:gd name="connsiteY0" fmla="*/ 0 h 1108038"/>
                  <a:gd name="connsiteX1" fmla="*/ 1573252 w 1573252"/>
                  <a:gd name="connsiteY1" fmla="*/ 0 h 1108038"/>
                  <a:gd name="connsiteX2" fmla="*/ 1573252 w 1573252"/>
                  <a:gd name="connsiteY2" fmla="*/ 1108038 h 1108038"/>
                  <a:gd name="connsiteX3" fmla="*/ 169378 w 1573252"/>
                  <a:gd name="connsiteY3" fmla="*/ 1108037 h 1108038"/>
                  <a:gd name="connsiteX4" fmla="*/ 169378 w 1573252"/>
                  <a:gd name="connsiteY4" fmla="*/ 0 h 1108038"/>
                  <a:gd name="connsiteX0" fmla="*/ 157058 w 1560932"/>
                  <a:gd name="connsiteY0" fmla="*/ 0 h 1108038"/>
                  <a:gd name="connsiteX1" fmla="*/ 1560932 w 1560932"/>
                  <a:gd name="connsiteY1" fmla="*/ 0 h 1108038"/>
                  <a:gd name="connsiteX2" fmla="*/ 1560932 w 1560932"/>
                  <a:gd name="connsiteY2" fmla="*/ 1108038 h 1108038"/>
                  <a:gd name="connsiteX3" fmla="*/ 157058 w 1560932"/>
                  <a:gd name="connsiteY3" fmla="*/ 1108037 h 1108038"/>
                  <a:gd name="connsiteX4" fmla="*/ 157058 w 1560932"/>
                  <a:gd name="connsiteY4" fmla="*/ 0 h 1108038"/>
                  <a:gd name="connsiteX0" fmla="*/ 144739 w 1548613"/>
                  <a:gd name="connsiteY0" fmla="*/ 0 h 1108038"/>
                  <a:gd name="connsiteX1" fmla="*/ 1548613 w 1548613"/>
                  <a:gd name="connsiteY1" fmla="*/ 0 h 1108038"/>
                  <a:gd name="connsiteX2" fmla="*/ 1548613 w 1548613"/>
                  <a:gd name="connsiteY2" fmla="*/ 1108038 h 1108038"/>
                  <a:gd name="connsiteX3" fmla="*/ 144739 w 1548613"/>
                  <a:gd name="connsiteY3" fmla="*/ 1108037 h 1108038"/>
                  <a:gd name="connsiteX4" fmla="*/ 144739 w 1548613"/>
                  <a:gd name="connsiteY4" fmla="*/ 0 h 1108038"/>
                  <a:gd name="connsiteX0" fmla="*/ 133627 w 1537501"/>
                  <a:gd name="connsiteY0" fmla="*/ 0 h 1108038"/>
                  <a:gd name="connsiteX1" fmla="*/ 1537501 w 1537501"/>
                  <a:gd name="connsiteY1" fmla="*/ 0 h 1108038"/>
                  <a:gd name="connsiteX2" fmla="*/ 1537501 w 1537501"/>
                  <a:gd name="connsiteY2" fmla="*/ 1108038 h 1108038"/>
                  <a:gd name="connsiteX3" fmla="*/ 133627 w 1537501"/>
                  <a:gd name="connsiteY3" fmla="*/ 1108037 h 1108038"/>
                  <a:gd name="connsiteX4" fmla="*/ 133627 w 1537501"/>
                  <a:gd name="connsiteY4" fmla="*/ 0 h 1108038"/>
                  <a:gd name="connsiteX0" fmla="*/ 114338 w 1518212"/>
                  <a:gd name="connsiteY0" fmla="*/ 0 h 1108038"/>
                  <a:gd name="connsiteX1" fmla="*/ 1518212 w 1518212"/>
                  <a:gd name="connsiteY1" fmla="*/ 0 h 1108038"/>
                  <a:gd name="connsiteX2" fmla="*/ 1518212 w 1518212"/>
                  <a:gd name="connsiteY2" fmla="*/ 1108038 h 1108038"/>
                  <a:gd name="connsiteX3" fmla="*/ 114338 w 1518212"/>
                  <a:gd name="connsiteY3" fmla="*/ 1108037 h 1108038"/>
                  <a:gd name="connsiteX4" fmla="*/ 114338 w 1518212"/>
                  <a:gd name="connsiteY4" fmla="*/ 0 h 1108038"/>
                  <a:gd name="connsiteX0" fmla="*/ 126267 w 1530141"/>
                  <a:gd name="connsiteY0" fmla="*/ 0 h 1108038"/>
                  <a:gd name="connsiteX1" fmla="*/ 1530141 w 1530141"/>
                  <a:gd name="connsiteY1" fmla="*/ 0 h 1108038"/>
                  <a:gd name="connsiteX2" fmla="*/ 1530141 w 1530141"/>
                  <a:gd name="connsiteY2" fmla="*/ 1108038 h 1108038"/>
                  <a:gd name="connsiteX3" fmla="*/ 126267 w 1530141"/>
                  <a:gd name="connsiteY3" fmla="*/ 1108037 h 1108038"/>
                  <a:gd name="connsiteX4" fmla="*/ 126267 w 1530141"/>
                  <a:gd name="connsiteY4" fmla="*/ 0 h 1108038"/>
                  <a:gd name="connsiteX0" fmla="*/ 124271 w 1528145"/>
                  <a:gd name="connsiteY0" fmla="*/ 0 h 1108038"/>
                  <a:gd name="connsiteX1" fmla="*/ 1528145 w 1528145"/>
                  <a:gd name="connsiteY1" fmla="*/ 0 h 1108038"/>
                  <a:gd name="connsiteX2" fmla="*/ 1528145 w 1528145"/>
                  <a:gd name="connsiteY2" fmla="*/ 1108038 h 1108038"/>
                  <a:gd name="connsiteX3" fmla="*/ 124271 w 1528145"/>
                  <a:gd name="connsiteY3" fmla="*/ 1108037 h 1108038"/>
                  <a:gd name="connsiteX4" fmla="*/ 124271 w 1528145"/>
                  <a:gd name="connsiteY4" fmla="*/ 0 h 1108038"/>
                  <a:gd name="connsiteX0" fmla="*/ 121820 w 1525694"/>
                  <a:gd name="connsiteY0" fmla="*/ 0 h 1108038"/>
                  <a:gd name="connsiteX1" fmla="*/ 1525694 w 1525694"/>
                  <a:gd name="connsiteY1" fmla="*/ 0 h 1108038"/>
                  <a:gd name="connsiteX2" fmla="*/ 1525694 w 1525694"/>
                  <a:gd name="connsiteY2" fmla="*/ 1108038 h 1108038"/>
                  <a:gd name="connsiteX3" fmla="*/ 121820 w 1525694"/>
                  <a:gd name="connsiteY3" fmla="*/ 1108037 h 1108038"/>
                  <a:gd name="connsiteX4" fmla="*/ 121820 w 1525694"/>
                  <a:gd name="connsiteY4" fmla="*/ 0 h 1108038"/>
                  <a:gd name="connsiteX0" fmla="*/ 122631 w 1526505"/>
                  <a:gd name="connsiteY0" fmla="*/ 0 h 1108038"/>
                  <a:gd name="connsiteX1" fmla="*/ 1526505 w 1526505"/>
                  <a:gd name="connsiteY1" fmla="*/ 0 h 1108038"/>
                  <a:gd name="connsiteX2" fmla="*/ 1526505 w 1526505"/>
                  <a:gd name="connsiteY2" fmla="*/ 1108038 h 1108038"/>
                  <a:gd name="connsiteX3" fmla="*/ 122631 w 1526505"/>
                  <a:gd name="connsiteY3" fmla="*/ 1108037 h 1108038"/>
                  <a:gd name="connsiteX4" fmla="*/ 122631 w 1526505"/>
                  <a:gd name="connsiteY4" fmla="*/ 0 h 1108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6505" h="1108038">
                    <a:moveTo>
                      <a:pt x="122631" y="0"/>
                    </a:moveTo>
                    <a:lnTo>
                      <a:pt x="1526505" y="0"/>
                    </a:lnTo>
                    <a:lnTo>
                      <a:pt x="1526505" y="1108038"/>
                    </a:lnTo>
                    <a:lnTo>
                      <a:pt x="122631" y="1108037"/>
                    </a:lnTo>
                    <a:cubicBezTo>
                      <a:pt x="-73587" y="920274"/>
                      <a:pt x="-4566" y="41633"/>
                      <a:pt x="122631" y="0"/>
                    </a:cubicBezTo>
                    <a:close/>
                  </a:path>
                </a:pathLst>
              </a:custGeom>
              <a:gradFill>
                <a:gsLst>
                  <a:gs pos="57000">
                    <a:schemeClr val="bg1">
                      <a:lumMod val="95000"/>
                    </a:schemeClr>
                  </a:gs>
                  <a:gs pos="0">
                    <a:schemeClr val="bg1">
                      <a:lumMod val="85000"/>
                    </a:schemeClr>
                  </a:gs>
                  <a:gs pos="100000">
                    <a:schemeClr val="bg1">
                      <a:lumMod val="59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椭圆 10"/>
              <p:cNvSpPr/>
              <p:nvPr/>
            </p:nvSpPr>
            <p:spPr>
              <a:xfrm rot="20059799" flipH="1">
                <a:off x="5693546" y="1336933"/>
                <a:ext cx="80208" cy="140787"/>
              </a:xfrm>
              <a:prstGeom prst="ellipse">
                <a:avLst/>
              </a:prstGeom>
              <a:solidFill>
                <a:schemeClr val="bg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任意多边形 13"/>
              <p:cNvSpPr/>
              <p:nvPr/>
            </p:nvSpPr>
            <p:spPr>
              <a:xfrm flipH="1">
                <a:off x="4036411" y="1384421"/>
                <a:ext cx="1071959" cy="68989"/>
              </a:xfrm>
              <a:custGeom>
                <a:avLst/>
                <a:gdLst>
                  <a:gd name="connsiteX0" fmla="*/ 83016 w 1029264"/>
                  <a:gd name="connsiteY0" fmla="*/ 0 h 166032"/>
                  <a:gd name="connsiteX1" fmla="*/ 1029264 w 1029264"/>
                  <a:gd name="connsiteY1" fmla="*/ 0 h 166032"/>
                  <a:gd name="connsiteX2" fmla="*/ 1029264 w 1029264"/>
                  <a:gd name="connsiteY2" fmla="*/ 166032 h 166032"/>
                  <a:gd name="connsiteX3" fmla="*/ 83016 w 1029264"/>
                  <a:gd name="connsiteY3" fmla="*/ 166032 h 166032"/>
                  <a:gd name="connsiteX4" fmla="*/ 0 w 1029264"/>
                  <a:gd name="connsiteY4" fmla="*/ 83016 h 166032"/>
                  <a:gd name="connsiteX5" fmla="*/ 83016 w 1029264"/>
                  <a:gd name="connsiteY5" fmla="*/ 0 h 166032"/>
                  <a:gd name="connsiteX0" fmla="*/ 52990 w 999238"/>
                  <a:gd name="connsiteY0" fmla="*/ 0 h 166032"/>
                  <a:gd name="connsiteX1" fmla="*/ 999238 w 999238"/>
                  <a:gd name="connsiteY1" fmla="*/ 0 h 166032"/>
                  <a:gd name="connsiteX2" fmla="*/ 999238 w 999238"/>
                  <a:gd name="connsiteY2" fmla="*/ 166032 h 166032"/>
                  <a:gd name="connsiteX3" fmla="*/ 52990 w 999238"/>
                  <a:gd name="connsiteY3" fmla="*/ 166032 h 166032"/>
                  <a:gd name="connsiteX4" fmla="*/ 0 w 999238"/>
                  <a:gd name="connsiteY4" fmla="*/ 83018 h 166032"/>
                  <a:gd name="connsiteX5" fmla="*/ 52990 w 999238"/>
                  <a:gd name="connsiteY5" fmla="*/ 0 h 166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99238" h="166032">
                    <a:moveTo>
                      <a:pt x="52990" y="0"/>
                    </a:moveTo>
                    <a:lnTo>
                      <a:pt x="999238" y="0"/>
                    </a:lnTo>
                    <a:lnTo>
                      <a:pt x="999238" y="166032"/>
                    </a:lnTo>
                    <a:lnTo>
                      <a:pt x="52990" y="166032"/>
                    </a:lnTo>
                    <a:cubicBezTo>
                      <a:pt x="7142" y="166032"/>
                      <a:pt x="0" y="128866"/>
                      <a:pt x="0" y="83018"/>
                    </a:cubicBezTo>
                    <a:cubicBezTo>
                      <a:pt x="0" y="37170"/>
                      <a:pt x="7142" y="0"/>
                      <a:pt x="52990" y="0"/>
                    </a:cubicBezTo>
                    <a:close/>
                  </a:path>
                </a:pathLst>
              </a:custGeom>
              <a:solidFill>
                <a:schemeClr val="bg1">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3" name="组合 22"/>
              <p:cNvGrpSpPr/>
              <p:nvPr/>
            </p:nvGrpSpPr>
            <p:grpSpPr>
              <a:xfrm flipH="1">
                <a:off x="3557398" y="1298032"/>
                <a:ext cx="479014" cy="394133"/>
                <a:chOff x="6024284" y="-1023823"/>
                <a:chExt cx="1839559" cy="948519"/>
              </a:xfrm>
            </p:grpSpPr>
            <p:sp>
              <p:nvSpPr>
                <p:cNvPr id="21" name="任意多边形 20"/>
                <p:cNvSpPr/>
                <p:nvPr/>
              </p:nvSpPr>
              <p:spPr>
                <a:xfrm flipH="1">
                  <a:off x="6024284" y="-1023823"/>
                  <a:ext cx="1839559" cy="948519"/>
                </a:xfrm>
                <a:custGeom>
                  <a:avLst/>
                  <a:gdLst>
                    <a:gd name="connsiteX0" fmla="*/ 0 w 1957893"/>
                    <a:gd name="connsiteY0" fmla="*/ 554018 h 1108038"/>
                    <a:gd name="connsiteX1" fmla="*/ 0 w 1957893"/>
                    <a:gd name="connsiteY1" fmla="*/ 554019 h 1108038"/>
                    <a:gd name="connsiteX2" fmla="*/ 0 w 1957893"/>
                    <a:gd name="connsiteY2" fmla="*/ 554019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1256 w 1957893"/>
                    <a:gd name="connsiteY7" fmla="*/ 665672 h 1108038"/>
                    <a:gd name="connsiteX8" fmla="*/ 0 w 1957893"/>
                    <a:gd name="connsiteY8" fmla="*/ 554019 h 1108038"/>
                    <a:gd name="connsiteX9" fmla="*/ 11256 w 1957893"/>
                    <a:gd name="connsiteY9" fmla="*/ 442365 h 1108038"/>
                    <a:gd name="connsiteX10" fmla="*/ 554019 w 1957893"/>
                    <a:gd name="connsiteY10" fmla="*/ 0 h 1108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57893" h="1108038">
                      <a:moveTo>
                        <a:pt x="0" y="554018"/>
                      </a:moveTo>
                      <a:lnTo>
                        <a:pt x="0" y="554019"/>
                      </a:lnTo>
                      <a:lnTo>
                        <a:pt x="0" y="554019"/>
                      </a:lnTo>
                      <a:close/>
                      <a:moveTo>
                        <a:pt x="554019" y="0"/>
                      </a:moveTo>
                      <a:lnTo>
                        <a:pt x="1957893" y="0"/>
                      </a:lnTo>
                      <a:lnTo>
                        <a:pt x="1957893" y="1108038"/>
                      </a:lnTo>
                      <a:lnTo>
                        <a:pt x="554019" y="1108037"/>
                      </a:lnTo>
                      <a:cubicBezTo>
                        <a:pt x="286290" y="1108037"/>
                        <a:pt x="62916" y="918129"/>
                        <a:pt x="11256" y="665672"/>
                      </a:cubicBezTo>
                      <a:lnTo>
                        <a:pt x="0" y="554019"/>
                      </a:lnTo>
                      <a:lnTo>
                        <a:pt x="11256" y="442365"/>
                      </a:lnTo>
                      <a:cubicBezTo>
                        <a:pt x="62916" y="189908"/>
                        <a:pt x="286290" y="0"/>
                        <a:pt x="554019" y="0"/>
                      </a:cubicBezTo>
                      <a:close/>
                    </a:path>
                  </a:pathLst>
                </a:custGeom>
                <a:gradFill>
                  <a:gsLst>
                    <a:gs pos="0">
                      <a:srgbClr val="70AC2E"/>
                    </a:gs>
                    <a:gs pos="100000">
                      <a:srgbClr val="206F36"/>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任意多边形 19"/>
                <p:cNvSpPr/>
                <p:nvPr/>
              </p:nvSpPr>
              <p:spPr>
                <a:xfrm flipH="1">
                  <a:off x="7381877" y="-1020722"/>
                  <a:ext cx="481966" cy="942317"/>
                </a:xfrm>
                <a:custGeom>
                  <a:avLst/>
                  <a:gdLst>
                    <a:gd name="connsiteX0" fmla="*/ 481966 w 481966"/>
                    <a:gd name="connsiteY0" fmla="*/ 0 h 942317"/>
                    <a:gd name="connsiteX1" fmla="*/ 428392 w 481966"/>
                    <a:gd name="connsiteY1" fmla="*/ 4306 h 942317"/>
                    <a:gd name="connsiteX2" fmla="*/ 10576 w 481966"/>
                    <a:gd name="connsiteY2" fmla="*/ 375579 h 942317"/>
                    <a:gd name="connsiteX3" fmla="*/ 0 w 481966"/>
                    <a:gd name="connsiteY3" fmla="*/ 471159 h 942317"/>
                    <a:gd name="connsiteX4" fmla="*/ 10576 w 481966"/>
                    <a:gd name="connsiteY4" fmla="*/ 566737 h 942317"/>
                    <a:gd name="connsiteX5" fmla="*/ 428392 w 481966"/>
                    <a:gd name="connsiteY5" fmla="*/ 938010 h 942317"/>
                    <a:gd name="connsiteX6" fmla="*/ 481966 w 481966"/>
                    <a:gd name="connsiteY6" fmla="*/ 942317 h 9423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966" h="942317">
                      <a:moveTo>
                        <a:pt x="481966" y="0"/>
                      </a:moveTo>
                      <a:lnTo>
                        <a:pt x="428392" y="4306"/>
                      </a:lnTo>
                      <a:cubicBezTo>
                        <a:pt x="219040" y="38378"/>
                        <a:pt x="53046" y="186481"/>
                        <a:pt x="10576" y="375579"/>
                      </a:cubicBezTo>
                      <a:lnTo>
                        <a:pt x="0" y="471159"/>
                      </a:lnTo>
                      <a:lnTo>
                        <a:pt x="10576" y="566737"/>
                      </a:lnTo>
                      <a:cubicBezTo>
                        <a:pt x="53046" y="755835"/>
                        <a:pt x="219040" y="903939"/>
                        <a:pt x="428392" y="938010"/>
                      </a:cubicBezTo>
                      <a:lnTo>
                        <a:pt x="481966" y="942317"/>
                      </a:lnTo>
                      <a:close/>
                    </a:path>
                  </a:pathLst>
                </a:custGeom>
                <a:gradFill>
                  <a:gsLst>
                    <a:gs pos="0">
                      <a:srgbClr val="7ABC32"/>
                    </a:gs>
                    <a:gs pos="100000">
                      <a:srgbClr val="6C9133"/>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椭圆 15"/>
                <p:cNvSpPr/>
                <p:nvPr/>
              </p:nvSpPr>
              <p:spPr>
                <a:xfrm rot="20059799" flipH="1">
                  <a:off x="7362325" y="-916479"/>
                  <a:ext cx="206915" cy="338819"/>
                </a:xfrm>
                <a:prstGeom prst="ellipse">
                  <a:avLst/>
                </a:prstGeom>
                <a:solidFill>
                  <a:schemeClr val="bg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任意多边形 16"/>
                <p:cNvSpPr/>
                <p:nvPr/>
              </p:nvSpPr>
              <p:spPr>
                <a:xfrm flipH="1">
                  <a:off x="6038459" y="-815921"/>
                  <a:ext cx="1029264" cy="166032"/>
                </a:xfrm>
                <a:custGeom>
                  <a:avLst/>
                  <a:gdLst>
                    <a:gd name="connsiteX0" fmla="*/ 83016 w 1029264"/>
                    <a:gd name="connsiteY0" fmla="*/ 0 h 166032"/>
                    <a:gd name="connsiteX1" fmla="*/ 1029264 w 1029264"/>
                    <a:gd name="connsiteY1" fmla="*/ 0 h 166032"/>
                    <a:gd name="connsiteX2" fmla="*/ 1029264 w 1029264"/>
                    <a:gd name="connsiteY2" fmla="*/ 166032 h 166032"/>
                    <a:gd name="connsiteX3" fmla="*/ 83016 w 1029264"/>
                    <a:gd name="connsiteY3" fmla="*/ 166032 h 166032"/>
                    <a:gd name="connsiteX4" fmla="*/ 0 w 1029264"/>
                    <a:gd name="connsiteY4" fmla="*/ 83016 h 166032"/>
                    <a:gd name="connsiteX5" fmla="*/ 83016 w 1029264"/>
                    <a:gd name="connsiteY5" fmla="*/ 0 h 166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29264" h="166032">
                      <a:moveTo>
                        <a:pt x="83016" y="0"/>
                      </a:moveTo>
                      <a:lnTo>
                        <a:pt x="1029264" y="0"/>
                      </a:lnTo>
                      <a:lnTo>
                        <a:pt x="1029264" y="166032"/>
                      </a:lnTo>
                      <a:lnTo>
                        <a:pt x="83016" y="166032"/>
                      </a:lnTo>
                      <a:cubicBezTo>
                        <a:pt x="37168" y="166032"/>
                        <a:pt x="0" y="128864"/>
                        <a:pt x="0" y="83016"/>
                      </a:cubicBezTo>
                      <a:cubicBezTo>
                        <a:pt x="0" y="37168"/>
                        <a:pt x="37168" y="0"/>
                        <a:pt x="83016" y="0"/>
                      </a:cubicBezTo>
                      <a:close/>
                    </a:path>
                  </a:pathLst>
                </a:custGeom>
                <a:solidFill>
                  <a:schemeClr val="bg1">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29" name="文本框 28"/>
            <p:cNvSpPr txBox="1"/>
            <p:nvPr/>
          </p:nvSpPr>
          <p:spPr>
            <a:xfrm>
              <a:off x="4283523" y="1289340"/>
              <a:ext cx="420308" cy="400110"/>
            </a:xfrm>
            <a:prstGeom prst="rect">
              <a:avLst/>
            </a:prstGeom>
            <a:noFill/>
          </p:spPr>
          <p:txBody>
            <a:bodyPr wrap="none" rtlCol="0">
              <a:spAutoFit/>
            </a:bodyPr>
            <a:lstStyle/>
            <a:p>
              <a:r>
                <a:rPr lang="en-US" altLang="zh-CN" sz="2000" dirty="0">
                  <a:solidFill>
                    <a:schemeClr val="bg1"/>
                  </a:solidFill>
                  <a:cs typeface="+mn-ea"/>
                  <a:sym typeface="+mn-lt"/>
                </a:rPr>
                <a:t>01</a:t>
              </a:r>
              <a:endParaRPr lang="zh-CN" altLang="en-US" sz="2000" dirty="0">
                <a:solidFill>
                  <a:schemeClr val="bg1"/>
                </a:solidFill>
                <a:cs typeface="+mn-ea"/>
                <a:sym typeface="+mn-lt"/>
              </a:endParaRPr>
            </a:p>
          </p:txBody>
        </p:sp>
        <p:sp>
          <p:nvSpPr>
            <p:cNvPr id="30" name="文本框 29"/>
            <p:cNvSpPr txBox="1"/>
            <p:nvPr/>
          </p:nvSpPr>
          <p:spPr>
            <a:xfrm>
              <a:off x="4802928" y="1312550"/>
              <a:ext cx="2031325" cy="338554"/>
            </a:xfrm>
            <a:prstGeom prst="rect">
              <a:avLst/>
            </a:prstGeom>
            <a:noFill/>
          </p:spPr>
          <p:txBody>
            <a:bodyPr wrap="none" rtlCol="0">
              <a:spAutoFit/>
            </a:bodyPr>
            <a:lstStyle/>
            <a:p>
              <a:r>
                <a:rPr lang="zh-CN" altLang="en-US" sz="1600" dirty="0" smtClean="0">
                  <a:cs typeface="+mn-ea"/>
                  <a:sym typeface="+mn-lt"/>
                </a:rPr>
                <a:t>健康扶贫的主要任务</a:t>
              </a:r>
              <a:endParaRPr lang="zh-CN" altLang="en-US" sz="1600" b="1" dirty="0">
                <a:solidFill>
                  <a:schemeClr val="tx1">
                    <a:lumMod val="75000"/>
                    <a:lumOff val="25000"/>
                  </a:schemeClr>
                </a:solidFill>
                <a:cs typeface="+mn-ea"/>
                <a:sym typeface="+mn-lt"/>
              </a:endParaRPr>
            </a:p>
          </p:txBody>
        </p:sp>
      </p:grpSp>
      <p:grpSp>
        <p:nvGrpSpPr>
          <p:cNvPr id="5" name="组合 4"/>
          <p:cNvGrpSpPr/>
          <p:nvPr/>
        </p:nvGrpSpPr>
        <p:grpSpPr>
          <a:xfrm>
            <a:off x="4102434" y="3640668"/>
            <a:ext cx="2673687" cy="450000"/>
            <a:chOff x="4204034" y="3640668"/>
            <a:chExt cx="2673687" cy="450000"/>
          </a:xfrm>
        </p:grpSpPr>
        <p:grpSp>
          <p:nvGrpSpPr>
            <p:cNvPr id="55" name="组合 54"/>
            <p:cNvGrpSpPr>
              <a:grpSpLocks noChangeAspect="1"/>
            </p:cNvGrpSpPr>
            <p:nvPr/>
          </p:nvGrpSpPr>
          <p:grpSpPr>
            <a:xfrm>
              <a:off x="4204034" y="3640668"/>
              <a:ext cx="2673687" cy="450000"/>
              <a:chOff x="3557398" y="1298032"/>
              <a:chExt cx="2341758" cy="394134"/>
            </a:xfrm>
          </p:grpSpPr>
          <p:sp>
            <p:nvSpPr>
              <p:cNvPr id="56" name="任意多边形 55"/>
              <p:cNvSpPr/>
              <p:nvPr/>
            </p:nvSpPr>
            <p:spPr>
              <a:xfrm flipH="1">
                <a:off x="4036409" y="1298033"/>
                <a:ext cx="1862747" cy="394133"/>
              </a:xfrm>
              <a:custGeom>
                <a:avLst/>
                <a:gdLst>
                  <a:gd name="connsiteX0" fmla="*/ 0 w 1957893"/>
                  <a:gd name="connsiteY0" fmla="*/ 554018 h 1108038"/>
                  <a:gd name="connsiteX1" fmla="*/ 0 w 1957893"/>
                  <a:gd name="connsiteY1" fmla="*/ 554019 h 1108038"/>
                  <a:gd name="connsiteX2" fmla="*/ 0 w 1957893"/>
                  <a:gd name="connsiteY2" fmla="*/ 554019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1256 w 1957893"/>
                  <a:gd name="connsiteY7" fmla="*/ 665672 h 1108038"/>
                  <a:gd name="connsiteX8" fmla="*/ 0 w 1957893"/>
                  <a:gd name="connsiteY8" fmla="*/ 554019 h 1108038"/>
                  <a:gd name="connsiteX9" fmla="*/ 11256 w 1957893"/>
                  <a:gd name="connsiteY9" fmla="*/ 442365 h 1108038"/>
                  <a:gd name="connsiteX10" fmla="*/ 554019 w 1957893"/>
                  <a:gd name="connsiteY10"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1256 w 1957893"/>
                  <a:gd name="connsiteY8" fmla="*/ 665672 h 1108038"/>
                  <a:gd name="connsiteX9" fmla="*/ 0 w 1957893"/>
                  <a:gd name="connsiteY9" fmla="*/ 554019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1256 w 1957893"/>
                  <a:gd name="connsiteY8" fmla="*/ 665672 h 1108038"/>
                  <a:gd name="connsiteX9" fmla="*/ 141417 w 1957893"/>
                  <a:gd name="connsiteY9" fmla="*/ 554021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80957 w 1957893"/>
                  <a:gd name="connsiteY10" fmla="*/ 428182 h 1108038"/>
                  <a:gd name="connsiteX11" fmla="*/ 554019 w 1957893"/>
                  <a:gd name="connsiteY11" fmla="*/ 0 h 1108038"/>
                  <a:gd name="connsiteX0" fmla="*/ 175358 w 1957893"/>
                  <a:gd name="connsiteY0" fmla="*/ 483112 h 1108038"/>
                  <a:gd name="connsiteX1" fmla="*/ 0 w 1957893"/>
                  <a:gd name="connsiteY1" fmla="*/ 554019 h 1108038"/>
                  <a:gd name="connsiteX2" fmla="*/ 0 w 1957893"/>
                  <a:gd name="connsiteY2" fmla="*/ 554019 h 1108038"/>
                  <a:gd name="connsiteX3" fmla="*/ 175358 w 1957893"/>
                  <a:gd name="connsiteY3" fmla="*/ 483112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80957 w 1957893"/>
                  <a:gd name="connsiteY10" fmla="*/ 428182 h 1108038"/>
                  <a:gd name="connsiteX11" fmla="*/ 554019 w 1957893"/>
                  <a:gd name="connsiteY11" fmla="*/ 0 h 1108038"/>
                  <a:gd name="connsiteX0" fmla="*/ 175358 w 1957893"/>
                  <a:gd name="connsiteY0" fmla="*/ 483112 h 1108038"/>
                  <a:gd name="connsiteX1" fmla="*/ 0 w 1957893"/>
                  <a:gd name="connsiteY1" fmla="*/ 554019 h 1108038"/>
                  <a:gd name="connsiteX2" fmla="*/ 175358 w 1957893"/>
                  <a:gd name="connsiteY2" fmla="*/ 483112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52673 w 1957893"/>
                  <a:gd name="connsiteY7" fmla="*/ 679852 h 1108038"/>
                  <a:gd name="connsiteX8" fmla="*/ 141417 w 1957893"/>
                  <a:gd name="connsiteY8" fmla="*/ 554021 h 1108038"/>
                  <a:gd name="connsiteX9" fmla="*/ 180957 w 1957893"/>
                  <a:gd name="connsiteY9" fmla="*/ 428182 h 1108038"/>
                  <a:gd name="connsiteX10" fmla="*/ 554019 w 1957893"/>
                  <a:gd name="connsiteY10" fmla="*/ 0 h 1108038"/>
                  <a:gd name="connsiteX0" fmla="*/ 412602 w 1816476"/>
                  <a:gd name="connsiteY0" fmla="*/ 0 h 1108038"/>
                  <a:gd name="connsiteX1" fmla="*/ 1816476 w 1816476"/>
                  <a:gd name="connsiteY1" fmla="*/ 0 h 1108038"/>
                  <a:gd name="connsiteX2" fmla="*/ 1816476 w 1816476"/>
                  <a:gd name="connsiteY2" fmla="*/ 1108038 h 1108038"/>
                  <a:gd name="connsiteX3" fmla="*/ 412602 w 1816476"/>
                  <a:gd name="connsiteY3" fmla="*/ 1108037 h 1108038"/>
                  <a:gd name="connsiteX4" fmla="*/ 11256 w 1816476"/>
                  <a:gd name="connsiteY4" fmla="*/ 679852 h 1108038"/>
                  <a:gd name="connsiteX5" fmla="*/ 0 w 1816476"/>
                  <a:gd name="connsiteY5" fmla="*/ 554021 h 1108038"/>
                  <a:gd name="connsiteX6" fmla="*/ 39540 w 1816476"/>
                  <a:gd name="connsiteY6" fmla="*/ 428182 h 1108038"/>
                  <a:gd name="connsiteX7" fmla="*/ 412602 w 1816476"/>
                  <a:gd name="connsiteY7" fmla="*/ 0 h 1108038"/>
                  <a:gd name="connsiteX0" fmla="*/ 412602 w 1816476"/>
                  <a:gd name="connsiteY0" fmla="*/ 0 h 1108038"/>
                  <a:gd name="connsiteX1" fmla="*/ 1816476 w 1816476"/>
                  <a:gd name="connsiteY1" fmla="*/ 0 h 1108038"/>
                  <a:gd name="connsiteX2" fmla="*/ 1816476 w 1816476"/>
                  <a:gd name="connsiteY2" fmla="*/ 1108038 h 1108038"/>
                  <a:gd name="connsiteX3" fmla="*/ 412602 w 1816476"/>
                  <a:gd name="connsiteY3" fmla="*/ 1108037 h 1108038"/>
                  <a:gd name="connsiteX4" fmla="*/ 11256 w 1816476"/>
                  <a:gd name="connsiteY4" fmla="*/ 679852 h 1108038"/>
                  <a:gd name="connsiteX5" fmla="*/ 0 w 1816476"/>
                  <a:gd name="connsiteY5" fmla="*/ 554021 h 1108038"/>
                  <a:gd name="connsiteX6" fmla="*/ 412602 w 1816476"/>
                  <a:gd name="connsiteY6" fmla="*/ 0 h 1108038"/>
                  <a:gd name="connsiteX0" fmla="*/ 401346 w 1805220"/>
                  <a:gd name="connsiteY0" fmla="*/ 0 h 1108038"/>
                  <a:gd name="connsiteX1" fmla="*/ 1805220 w 1805220"/>
                  <a:gd name="connsiteY1" fmla="*/ 0 h 1108038"/>
                  <a:gd name="connsiteX2" fmla="*/ 1805220 w 1805220"/>
                  <a:gd name="connsiteY2" fmla="*/ 1108038 h 1108038"/>
                  <a:gd name="connsiteX3" fmla="*/ 401346 w 1805220"/>
                  <a:gd name="connsiteY3" fmla="*/ 1108037 h 1108038"/>
                  <a:gd name="connsiteX4" fmla="*/ 0 w 1805220"/>
                  <a:gd name="connsiteY4" fmla="*/ 679852 h 1108038"/>
                  <a:gd name="connsiteX5" fmla="*/ 401346 w 1805220"/>
                  <a:gd name="connsiteY5" fmla="*/ 0 h 1108038"/>
                  <a:gd name="connsiteX0" fmla="*/ 175484 w 1579358"/>
                  <a:gd name="connsiteY0" fmla="*/ 0 h 1108038"/>
                  <a:gd name="connsiteX1" fmla="*/ 1579358 w 1579358"/>
                  <a:gd name="connsiteY1" fmla="*/ 0 h 1108038"/>
                  <a:gd name="connsiteX2" fmla="*/ 1579358 w 1579358"/>
                  <a:gd name="connsiteY2" fmla="*/ 1108038 h 1108038"/>
                  <a:gd name="connsiteX3" fmla="*/ 175484 w 1579358"/>
                  <a:gd name="connsiteY3" fmla="*/ 1108037 h 1108038"/>
                  <a:gd name="connsiteX4" fmla="*/ 175484 w 1579358"/>
                  <a:gd name="connsiteY4" fmla="*/ 0 h 1108038"/>
                  <a:gd name="connsiteX0" fmla="*/ 169378 w 1573252"/>
                  <a:gd name="connsiteY0" fmla="*/ 0 h 1108038"/>
                  <a:gd name="connsiteX1" fmla="*/ 1573252 w 1573252"/>
                  <a:gd name="connsiteY1" fmla="*/ 0 h 1108038"/>
                  <a:gd name="connsiteX2" fmla="*/ 1573252 w 1573252"/>
                  <a:gd name="connsiteY2" fmla="*/ 1108038 h 1108038"/>
                  <a:gd name="connsiteX3" fmla="*/ 169378 w 1573252"/>
                  <a:gd name="connsiteY3" fmla="*/ 1108037 h 1108038"/>
                  <a:gd name="connsiteX4" fmla="*/ 169378 w 1573252"/>
                  <a:gd name="connsiteY4" fmla="*/ 0 h 1108038"/>
                  <a:gd name="connsiteX0" fmla="*/ 157058 w 1560932"/>
                  <a:gd name="connsiteY0" fmla="*/ 0 h 1108038"/>
                  <a:gd name="connsiteX1" fmla="*/ 1560932 w 1560932"/>
                  <a:gd name="connsiteY1" fmla="*/ 0 h 1108038"/>
                  <a:gd name="connsiteX2" fmla="*/ 1560932 w 1560932"/>
                  <a:gd name="connsiteY2" fmla="*/ 1108038 h 1108038"/>
                  <a:gd name="connsiteX3" fmla="*/ 157058 w 1560932"/>
                  <a:gd name="connsiteY3" fmla="*/ 1108037 h 1108038"/>
                  <a:gd name="connsiteX4" fmla="*/ 157058 w 1560932"/>
                  <a:gd name="connsiteY4" fmla="*/ 0 h 1108038"/>
                  <a:gd name="connsiteX0" fmla="*/ 144739 w 1548613"/>
                  <a:gd name="connsiteY0" fmla="*/ 0 h 1108038"/>
                  <a:gd name="connsiteX1" fmla="*/ 1548613 w 1548613"/>
                  <a:gd name="connsiteY1" fmla="*/ 0 h 1108038"/>
                  <a:gd name="connsiteX2" fmla="*/ 1548613 w 1548613"/>
                  <a:gd name="connsiteY2" fmla="*/ 1108038 h 1108038"/>
                  <a:gd name="connsiteX3" fmla="*/ 144739 w 1548613"/>
                  <a:gd name="connsiteY3" fmla="*/ 1108037 h 1108038"/>
                  <a:gd name="connsiteX4" fmla="*/ 144739 w 1548613"/>
                  <a:gd name="connsiteY4" fmla="*/ 0 h 1108038"/>
                  <a:gd name="connsiteX0" fmla="*/ 133627 w 1537501"/>
                  <a:gd name="connsiteY0" fmla="*/ 0 h 1108038"/>
                  <a:gd name="connsiteX1" fmla="*/ 1537501 w 1537501"/>
                  <a:gd name="connsiteY1" fmla="*/ 0 h 1108038"/>
                  <a:gd name="connsiteX2" fmla="*/ 1537501 w 1537501"/>
                  <a:gd name="connsiteY2" fmla="*/ 1108038 h 1108038"/>
                  <a:gd name="connsiteX3" fmla="*/ 133627 w 1537501"/>
                  <a:gd name="connsiteY3" fmla="*/ 1108037 h 1108038"/>
                  <a:gd name="connsiteX4" fmla="*/ 133627 w 1537501"/>
                  <a:gd name="connsiteY4" fmla="*/ 0 h 1108038"/>
                  <a:gd name="connsiteX0" fmla="*/ 114338 w 1518212"/>
                  <a:gd name="connsiteY0" fmla="*/ 0 h 1108038"/>
                  <a:gd name="connsiteX1" fmla="*/ 1518212 w 1518212"/>
                  <a:gd name="connsiteY1" fmla="*/ 0 h 1108038"/>
                  <a:gd name="connsiteX2" fmla="*/ 1518212 w 1518212"/>
                  <a:gd name="connsiteY2" fmla="*/ 1108038 h 1108038"/>
                  <a:gd name="connsiteX3" fmla="*/ 114338 w 1518212"/>
                  <a:gd name="connsiteY3" fmla="*/ 1108037 h 1108038"/>
                  <a:gd name="connsiteX4" fmla="*/ 114338 w 1518212"/>
                  <a:gd name="connsiteY4" fmla="*/ 0 h 1108038"/>
                  <a:gd name="connsiteX0" fmla="*/ 126267 w 1530141"/>
                  <a:gd name="connsiteY0" fmla="*/ 0 h 1108038"/>
                  <a:gd name="connsiteX1" fmla="*/ 1530141 w 1530141"/>
                  <a:gd name="connsiteY1" fmla="*/ 0 h 1108038"/>
                  <a:gd name="connsiteX2" fmla="*/ 1530141 w 1530141"/>
                  <a:gd name="connsiteY2" fmla="*/ 1108038 h 1108038"/>
                  <a:gd name="connsiteX3" fmla="*/ 126267 w 1530141"/>
                  <a:gd name="connsiteY3" fmla="*/ 1108037 h 1108038"/>
                  <a:gd name="connsiteX4" fmla="*/ 126267 w 1530141"/>
                  <a:gd name="connsiteY4" fmla="*/ 0 h 1108038"/>
                  <a:gd name="connsiteX0" fmla="*/ 124271 w 1528145"/>
                  <a:gd name="connsiteY0" fmla="*/ 0 h 1108038"/>
                  <a:gd name="connsiteX1" fmla="*/ 1528145 w 1528145"/>
                  <a:gd name="connsiteY1" fmla="*/ 0 h 1108038"/>
                  <a:gd name="connsiteX2" fmla="*/ 1528145 w 1528145"/>
                  <a:gd name="connsiteY2" fmla="*/ 1108038 h 1108038"/>
                  <a:gd name="connsiteX3" fmla="*/ 124271 w 1528145"/>
                  <a:gd name="connsiteY3" fmla="*/ 1108037 h 1108038"/>
                  <a:gd name="connsiteX4" fmla="*/ 124271 w 1528145"/>
                  <a:gd name="connsiteY4" fmla="*/ 0 h 1108038"/>
                  <a:gd name="connsiteX0" fmla="*/ 121820 w 1525694"/>
                  <a:gd name="connsiteY0" fmla="*/ 0 h 1108038"/>
                  <a:gd name="connsiteX1" fmla="*/ 1525694 w 1525694"/>
                  <a:gd name="connsiteY1" fmla="*/ 0 h 1108038"/>
                  <a:gd name="connsiteX2" fmla="*/ 1525694 w 1525694"/>
                  <a:gd name="connsiteY2" fmla="*/ 1108038 h 1108038"/>
                  <a:gd name="connsiteX3" fmla="*/ 121820 w 1525694"/>
                  <a:gd name="connsiteY3" fmla="*/ 1108037 h 1108038"/>
                  <a:gd name="connsiteX4" fmla="*/ 121820 w 1525694"/>
                  <a:gd name="connsiteY4" fmla="*/ 0 h 1108038"/>
                  <a:gd name="connsiteX0" fmla="*/ 122631 w 1526505"/>
                  <a:gd name="connsiteY0" fmla="*/ 0 h 1108038"/>
                  <a:gd name="connsiteX1" fmla="*/ 1526505 w 1526505"/>
                  <a:gd name="connsiteY1" fmla="*/ 0 h 1108038"/>
                  <a:gd name="connsiteX2" fmla="*/ 1526505 w 1526505"/>
                  <a:gd name="connsiteY2" fmla="*/ 1108038 h 1108038"/>
                  <a:gd name="connsiteX3" fmla="*/ 122631 w 1526505"/>
                  <a:gd name="connsiteY3" fmla="*/ 1108037 h 1108038"/>
                  <a:gd name="connsiteX4" fmla="*/ 122631 w 1526505"/>
                  <a:gd name="connsiteY4" fmla="*/ 0 h 1108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6505" h="1108038">
                    <a:moveTo>
                      <a:pt x="122631" y="0"/>
                    </a:moveTo>
                    <a:lnTo>
                      <a:pt x="1526505" y="0"/>
                    </a:lnTo>
                    <a:lnTo>
                      <a:pt x="1526505" y="1108038"/>
                    </a:lnTo>
                    <a:lnTo>
                      <a:pt x="122631" y="1108037"/>
                    </a:lnTo>
                    <a:cubicBezTo>
                      <a:pt x="-73587" y="920274"/>
                      <a:pt x="-4566" y="41633"/>
                      <a:pt x="122631" y="0"/>
                    </a:cubicBezTo>
                    <a:close/>
                  </a:path>
                </a:pathLst>
              </a:custGeom>
              <a:gradFill>
                <a:gsLst>
                  <a:gs pos="57000">
                    <a:schemeClr val="bg1">
                      <a:lumMod val="95000"/>
                    </a:schemeClr>
                  </a:gs>
                  <a:gs pos="0">
                    <a:schemeClr val="bg1">
                      <a:lumMod val="85000"/>
                    </a:schemeClr>
                  </a:gs>
                  <a:gs pos="100000">
                    <a:schemeClr val="bg1">
                      <a:lumMod val="59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7" name="椭圆 56"/>
              <p:cNvSpPr/>
              <p:nvPr/>
            </p:nvSpPr>
            <p:spPr>
              <a:xfrm rot="20059799" flipH="1">
                <a:off x="5693546" y="1336933"/>
                <a:ext cx="80208" cy="140787"/>
              </a:xfrm>
              <a:prstGeom prst="ellipse">
                <a:avLst/>
              </a:prstGeom>
              <a:solidFill>
                <a:schemeClr val="bg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8" name="任意多边形 57"/>
              <p:cNvSpPr/>
              <p:nvPr/>
            </p:nvSpPr>
            <p:spPr>
              <a:xfrm flipH="1">
                <a:off x="4036411" y="1384421"/>
                <a:ext cx="1071959" cy="68989"/>
              </a:xfrm>
              <a:custGeom>
                <a:avLst/>
                <a:gdLst>
                  <a:gd name="connsiteX0" fmla="*/ 83016 w 1029264"/>
                  <a:gd name="connsiteY0" fmla="*/ 0 h 166032"/>
                  <a:gd name="connsiteX1" fmla="*/ 1029264 w 1029264"/>
                  <a:gd name="connsiteY1" fmla="*/ 0 h 166032"/>
                  <a:gd name="connsiteX2" fmla="*/ 1029264 w 1029264"/>
                  <a:gd name="connsiteY2" fmla="*/ 166032 h 166032"/>
                  <a:gd name="connsiteX3" fmla="*/ 83016 w 1029264"/>
                  <a:gd name="connsiteY3" fmla="*/ 166032 h 166032"/>
                  <a:gd name="connsiteX4" fmla="*/ 0 w 1029264"/>
                  <a:gd name="connsiteY4" fmla="*/ 83016 h 166032"/>
                  <a:gd name="connsiteX5" fmla="*/ 83016 w 1029264"/>
                  <a:gd name="connsiteY5" fmla="*/ 0 h 166032"/>
                  <a:gd name="connsiteX0" fmla="*/ 52990 w 999238"/>
                  <a:gd name="connsiteY0" fmla="*/ 0 h 166032"/>
                  <a:gd name="connsiteX1" fmla="*/ 999238 w 999238"/>
                  <a:gd name="connsiteY1" fmla="*/ 0 h 166032"/>
                  <a:gd name="connsiteX2" fmla="*/ 999238 w 999238"/>
                  <a:gd name="connsiteY2" fmla="*/ 166032 h 166032"/>
                  <a:gd name="connsiteX3" fmla="*/ 52990 w 999238"/>
                  <a:gd name="connsiteY3" fmla="*/ 166032 h 166032"/>
                  <a:gd name="connsiteX4" fmla="*/ 0 w 999238"/>
                  <a:gd name="connsiteY4" fmla="*/ 83018 h 166032"/>
                  <a:gd name="connsiteX5" fmla="*/ 52990 w 999238"/>
                  <a:gd name="connsiteY5" fmla="*/ 0 h 166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99238" h="166032">
                    <a:moveTo>
                      <a:pt x="52990" y="0"/>
                    </a:moveTo>
                    <a:lnTo>
                      <a:pt x="999238" y="0"/>
                    </a:lnTo>
                    <a:lnTo>
                      <a:pt x="999238" y="166032"/>
                    </a:lnTo>
                    <a:lnTo>
                      <a:pt x="52990" y="166032"/>
                    </a:lnTo>
                    <a:cubicBezTo>
                      <a:pt x="7142" y="166032"/>
                      <a:pt x="0" y="128866"/>
                      <a:pt x="0" y="83018"/>
                    </a:cubicBezTo>
                    <a:cubicBezTo>
                      <a:pt x="0" y="37170"/>
                      <a:pt x="7142" y="0"/>
                      <a:pt x="52990" y="0"/>
                    </a:cubicBezTo>
                    <a:close/>
                  </a:path>
                </a:pathLst>
              </a:custGeom>
              <a:solidFill>
                <a:schemeClr val="bg1">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59" name="组合 58"/>
              <p:cNvGrpSpPr/>
              <p:nvPr/>
            </p:nvGrpSpPr>
            <p:grpSpPr>
              <a:xfrm flipH="1">
                <a:off x="3557398" y="1298032"/>
                <a:ext cx="479014" cy="394133"/>
                <a:chOff x="6024284" y="-1023823"/>
                <a:chExt cx="1839559" cy="948519"/>
              </a:xfrm>
            </p:grpSpPr>
            <p:sp>
              <p:nvSpPr>
                <p:cNvPr id="60" name="任意多边形 59"/>
                <p:cNvSpPr/>
                <p:nvPr/>
              </p:nvSpPr>
              <p:spPr>
                <a:xfrm flipH="1">
                  <a:off x="6024284" y="-1023823"/>
                  <a:ext cx="1839559" cy="948519"/>
                </a:xfrm>
                <a:custGeom>
                  <a:avLst/>
                  <a:gdLst>
                    <a:gd name="connsiteX0" fmla="*/ 0 w 1957893"/>
                    <a:gd name="connsiteY0" fmla="*/ 554018 h 1108038"/>
                    <a:gd name="connsiteX1" fmla="*/ 0 w 1957893"/>
                    <a:gd name="connsiteY1" fmla="*/ 554019 h 1108038"/>
                    <a:gd name="connsiteX2" fmla="*/ 0 w 1957893"/>
                    <a:gd name="connsiteY2" fmla="*/ 554019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1256 w 1957893"/>
                    <a:gd name="connsiteY7" fmla="*/ 665672 h 1108038"/>
                    <a:gd name="connsiteX8" fmla="*/ 0 w 1957893"/>
                    <a:gd name="connsiteY8" fmla="*/ 554019 h 1108038"/>
                    <a:gd name="connsiteX9" fmla="*/ 11256 w 1957893"/>
                    <a:gd name="connsiteY9" fmla="*/ 442365 h 1108038"/>
                    <a:gd name="connsiteX10" fmla="*/ 554019 w 1957893"/>
                    <a:gd name="connsiteY10" fmla="*/ 0 h 1108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57893" h="1108038">
                      <a:moveTo>
                        <a:pt x="0" y="554018"/>
                      </a:moveTo>
                      <a:lnTo>
                        <a:pt x="0" y="554019"/>
                      </a:lnTo>
                      <a:lnTo>
                        <a:pt x="0" y="554019"/>
                      </a:lnTo>
                      <a:close/>
                      <a:moveTo>
                        <a:pt x="554019" y="0"/>
                      </a:moveTo>
                      <a:lnTo>
                        <a:pt x="1957893" y="0"/>
                      </a:lnTo>
                      <a:lnTo>
                        <a:pt x="1957893" y="1108038"/>
                      </a:lnTo>
                      <a:lnTo>
                        <a:pt x="554019" y="1108037"/>
                      </a:lnTo>
                      <a:cubicBezTo>
                        <a:pt x="286290" y="1108037"/>
                        <a:pt x="62916" y="918129"/>
                        <a:pt x="11256" y="665672"/>
                      </a:cubicBezTo>
                      <a:lnTo>
                        <a:pt x="0" y="554019"/>
                      </a:lnTo>
                      <a:lnTo>
                        <a:pt x="11256" y="442365"/>
                      </a:lnTo>
                      <a:cubicBezTo>
                        <a:pt x="62916" y="189908"/>
                        <a:pt x="286290" y="0"/>
                        <a:pt x="554019" y="0"/>
                      </a:cubicBezTo>
                      <a:close/>
                    </a:path>
                  </a:pathLst>
                </a:custGeom>
                <a:gradFill>
                  <a:gsLst>
                    <a:gs pos="0">
                      <a:srgbClr val="70AC2E"/>
                    </a:gs>
                    <a:gs pos="100000">
                      <a:srgbClr val="206F36"/>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1" name="任意多边形 60"/>
                <p:cNvSpPr/>
                <p:nvPr/>
              </p:nvSpPr>
              <p:spPr>
                <a:xfrm flipH="1">
                  <a:off x="7381877" y="-1020722"/>
                  <a:ext cx="481966" cy="942317"/>
                </a:xfrm>
                <a:custGeom>
                  <a:avLst/>
                  <a:gdLst>
                    <a:gd name="connsiteX0" fmla="*/ 481966 w 481966"/>
                    <a:gd name="connsiteY0" fmla="*/ 0 h 942317"/>
                    <a:gd name="connsiteX1" fmla="*/ 428392 w 481966"/>
                    <a:gd name="connsiteY1" fmla="*/ 4306 h 942317"/>
                    <a:gd name="connsiteX2" fmla="*/ 10576 w 481966"/>
                    <a:gd name="connsiteY2" fmla="*/ 375579 h 942317"/>
                    <a:gd name="connsiteX3" fmla="*/ 0 w 481966"/>
                    <a:gd name="connsiteY3" fmla="*/ 471159 h 942317"/>
                    <a:gd name="connsiteX4" fmla="*/ 10576 w 481966"/>
                    <a:gd name="connsiteY4" fmla="*/ 566737 h 942317"/>
                    <a:gd name="connsiteX5" fmla="*/ 428392 w 481966"/>
                    <a:gd name="connsiteY5" fmla="*/ 938010 h 942317"/>
                    <a:gd name="connsiteX6" fmla="*/ 481966 w 481966"/>
                    <a:gd name="connsiteY6" fmla="*/ 942317 h 9423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966" h="942317">
                      <a:moveTo>
                        <a:pt x="481966" y="0"/>
                      </a:moveTo>
                      <a:lnTo>
                        <a:pt x="428392" y="4306"/>
                      </a:lnTo>
                      <a:cubicBezTo>
                        <a:pt x="219040" y="38378"/>
                        <a:pt x="53046" y="186481"/>
                        <a:pt x="10576" y="375579"/>
                      </a:cubicBezTo>
                      <a:lnTo>
                        <a:pt x="0" y="471159"/>
                      </a:lnTo>
                      <a:lnTo>
                        <a:pt x="10576" y="566737"/>
                      </a:lnTo>
                      <a:cubicBezTo>
                        <a:pt x="53046" y="755835"/>
                        <a:pt x="219040" y="903939"/>
                        <a:pt x="428392" y="938010"/>
                      </a:cubicBezTo>
                      <a:lnTo>
                        <a:pt x="481966" y="942317"/>
                      </a:lnTo>
                      <a:close/>
                    </a:path>
                  </a:pathLst>
                </a:custGeom>
                <a:gradFill>
                  <a:gsLst>
                    <a:gs pos="0">
                      <a:srgbClr val="7ABC32"/>
                    </a:gs>
                    <a:gs pos="100000">
                      <a:srgbClr val="6C9133"/>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2" name="椭圆 61"/>
                <p:cNvSpPr/>
                <p:nvPr/>
              </p:nvSpPr>
              <p:spPr>
                <a:xfrm rot="20059799" flipH="1">
                  <a:off x="7362325" y="-916479"/>
                  <a:ext cx="206915" cy="338819"/>
                </a:xfrm>
                <a:prstGeom prst="ellipse">
                  <a:avLst/>
                </a:prstGeom>
                <a:solidFill>
                  <a:schemeClr val="bg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3" name="任意多边形 62"/>
                <p:cNvSpPr/>
                <p:nvPr/>
              </p:nvSpPr>
              <p:spPr>
                <a:xfrm flipH="1">
                  <a:off x="6038459" y="-815921"/>
                  <a:ext cx="1029264" cy="166032"/>
                </a:xfrm>
                <a:custGeom>
                  <a:avLst/>
                  <a:gdLst>
                    <a:gd name="connsiteX0" fmla="*/ 83016 w 1029264"/>
                    <a:gd name="connsiteY0" fmla="*/ 0 h 166032"/>
                    <a:gd name="connsiteX1" fmla="*/ 1029264 w 1029264"/>
                    <a:gd name="connsiteY1" fmla="*/ 0 h 166032"/>
                    <a:gd name="connsiteX2" fmla="*/ 1029264 w 1029264"/>
                    <a:gd name="connsiteY2" fmla="*/ 166032 h 166032"/>
                    <a:gd name="connsiteX3" fmla="*/ 83016 w 1029264"/>
                    <a:gd name="connsiteY3" fmla="*/ 166032 h 166032"/>
                    <a:gd name="connsiteX4" fmla="*/ 0 w 1029264"/>
                    <a:gd name="connsiteY4" fmla="*/ 83016 h 166032"/>
                    <a:gd name="connsiteX5" fmla="*/ 83016 w 1029264"/>
                    <a:gd name="connsiteY5" fmla="*/ 0 h 166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29264" h="166032">
                      <a:moveTo>
                        <a:pt x="83016" y="0"/>
                      </a:moveTo>
                      <a:lnTo>
                        <a:pt x="1029264" y="0"/>
                      </a:lnTo>
                      <a:lnTo>
                        <a:pt x="1029264" y="166032"/>
                      </a:lnTo>
                      <a:lnTo>
                        <a:pt x="83016" y="166032"/>
                      </a:lnTo>
                      <a:cubicBezTo>
                        <a:pt x="37168" y="166032"/>
                        <a:pt x="0" y="128864"/>
                        <a:pt x="0" y="83016"/>
                      </a:cubicBezTo>
                      <a:cubicBezTo>
                        <a:pt x="0" y="37168"/>
                        <a:pt x="37168" y="0"/>
                        <a:pt x="83016" y="0"/>
                      </a:cubicBezTo>
                      <a:close/>
                    </a:path>
                  </a:pathLst>
                </a:custGeom>
                <a:solidFill>
                  <a:schemeClr val="bg1">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64" name="文本框 63"/>
            <p:cNvSpPr txBox="1"/>
            <p:nvPr/>
          </p:nvSpPr>
          <p:spPr>
            <a:xfrm>
              <a:off x="4283523" y="3673180"/>
              <a:ext cx="450764" cy="400110"/>
            </a:xfrm>
            <a:prstGeom prst="rect">
              <a:avLst/>
            </a:prstGeom>
            <a:noFill/>
          </p:spPr>
          <p:txBody>
            <a:bodyPr wrap="none" rtlCol="0">
              <a:spAutoFit/>
            </a:bodyPr>
            <a:lstStyle/>
            <a:p>
              <a:r>
                <a:rPr lang="en-US" altLang="zh-CN" sz="2000" dirty="0" smtClean="0">
                  <a:solidFill>
                    <a:schemeClr val="bg1"/>
                  </a:solidFill>
                  <a:cs typeface="+mn-ea"/>
                  <a:sym typeface="+mn-lt"/>
                </a:rPr>
                <a:t>04</a:t>
              </a:r>
              <a:endParaRPr lang="zh-CN" altLang="en-US" sz="2000" dirty="0">
                <a:solidFill>
                  <a:schemeClr val="bg1"/>
                </a:solidFill>
                <a:cs typeface="+mn-ea"/>
                <a:sym typeface="+mn-lt"/>
              </a:endParaRPr>
            </a:p>
          </p:txBody>
        </p:sp>
        <p:sp>
          <p:nvSpPr>
            <p:cNvPr id="65" name="文本框 64"/>
            <p:cNvSpPr txBox="1"/>
            <p:nvPr/>
          </p:nvSpPr>
          <p:spPr>
            <a:xfrm>
              <a:off x="4802928" y="3696390"/>
              <a:ext cx="1415772" cy="338554"/>
            </a:xfrm>
            <a:prstGeom prst="rect">
              <a:avLst/>
            </a:prstGeom>
            <a:noFill/>
          </p:spPr>
          <p:txBody>
            <a:bodyPr wrap="none" rtlCol="0">
              <a:spAutoFit/>
            </a:bodyPr>
            <a:lstStyle/>
            <a:p>
              <a:r>
                <a:rPr lang="zh-CN" altLang="en-US" sz="1600" dirty="0" smtClean="0">
                  <a:cs typeface="+mn-ea"/>
                  <a:sym typeface="+mn-lt"/>
                </a:rPr>
                <a:t>几点工作建议</a:t>
              </a:r>
              <a:endParaRPr lang="zh-CN" altLang="en-US" sz="1600" dirty="0">
                <a:cs typeface="+mn-ea"/>
                <a:sym typeface="+mn-lt"/>
              </a:endParaRPr>
            </a:p>
          </p:txBody>
        </p:sp>
      </p:grpSp>
      <p:grpSp>
        <p:nvGrpSpPr>
          <p:cNvPr id="66" name="组合 65"/>
          <p:cNvGrpSpPr/>
          <p:nvPr/>
        </p:nvGrpSpPr>
        <p:grpSpPr>
          <a:xfrm>
            <a:off x="4691714" y="2838028"/>
            <a:ext cx="2835404" cy="450000"/>
            <a:chOff x="4204034" y="3640668"/>
            <a:chExt cx="2835404" cy="450000"/>
          </a:xfrm>
        </p:grpSpPr>
        <p:grpSp>
          <p:nvGrpSpPr>
            <p:cNvPr id="67" name="组合 54"/>
            <p:cNvGrpSpPr>
              <a:grpSpLocks noChangeAspect="1"/>
            </p:cNvGrpSpPr>
            <p:nvPr/>
          </p:nvGrpSpPr>
          <p:grpSpPr>
            <a:xfrm>
              <a:off x="4204034" y="3640668"/>
              <a:ext cx="2673687" cy="450000"/>
              <a:chOff x="3557398" y="1298032"/>
              <a:chExt cx="2341758" cy="394134"/>
            </a:xfrm>
          </p:grpSpPr>
          <p:sp>
            <p:nvSpPr>
              <p:cNvPr id="70" name="任意多边形 69"/>
              <p:cNvSpPr/>
              <p:nvPr/>
            </p:nvSpPr>
            <p:spPr>
              <a:xfrm flipH="1">
                <a:off x="4036409" y="1298033"/>
                <a:ext cx="1862747" cy="394133"/>
              </a:xfrm>
              <a:custGeom>
                <a:avLst/>
                <a:gdLst>
                  <a:gd name="connsiteX0" fmla="*/ 0 w 1957893"/>
                  <a:gd name="connsiteY0" fmla="*/ 554018 h 1108038"/>
                  <a:gd name="connsiteX1" fmla="*/ 0 w 1957893"/>
                  <a:gd name="connsiteY1" fmla="*/ 554019 h 1108038"/>
                  <a:gd name="connsiteX2" fmla="*/ 0 w 1957893"/>
                  <a:gd name="connsiteY2" fmla="*/ 554019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1256 w 1957893"/>
                  <a:gd name="connsiteY7" fmla="*/ 665672 h 1108038"/>
                  <a:gd name="connsiteX8" fmla="*/ 0 w 1957893"/>
                  <a:gd name="connsiteY8" fmla="*/ 554019 h 1108038"/>
                  <a:gd name="connsiteX9" fmla="*/ 11256 w 1957893"/>
                  <a:gd name="connsiteY9" fmla="*/ 442365 h 1108038"/>
                  <a:gd name="connsiteX10" fmla="*/ 554019 w 1957893"/>
                  <a:gd name="connsiteY10"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1256 w 1957893"/>
                  <a:gd name="connsiteY8" fmla="*/ 665672 h 1108038"/>
                  <a:gd name="connsiteX9" fmla="*/ 0 w 1957893"/>
                  <a:gd name="connsiteY9" fmla="*/ 554019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1256 w 1957893"/>
                  <a:gd name="connsiteY8" fmla="*/ 665672 h 1108038"/>
                  <a:gd name="connsiteX9" fmla="*/ 141417 w 1957893"/>
                  <a:gd name="connsiteY9" fmla="*/ 554021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80957 w 1957893"/>
                  <a:gd name="connsiteY10" fmla="*/ 428182 h 1108038"/>
                  <a:gd name="connsiteX11" fmla="*/ 554019 w 1957893"/>
                  <a:gd name="connsiteY11" fmla="*/ 0 h 1108038"/>
                  <a:gd name="connsiteX0" fmla="*/ 175358 w 1957893"/>
                  <a:gd name="connsiteY0" fmla="*/ 483112 h 1108038"/>
                  <a:gd name="connsiteX1" fmla="*/ 0 w 1957893"/>
                  <a:gd name="connsiteY1" fmla="*/ 554019 h 1108038"/>
                  <a:gd name="connsiteX2" fmla="*/ 0 w 1957893"/>
                  <a:gd name="connsiteY2" fmla="*/ 554019 h 1108038"/>
                  <a:gd name="connsiteX3" fmla="*/ 175358 w 1957893"/>
                  <a:gd name="connsiteY3" fmla="*/ 483112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80957 w 1957893"/>
                  <a:gd name="connsiteY10" fmla="*/ 428182 h 1108038"/>
                  <a:gd name="connsiteX11" fmla="*/ 554019 w 1957893"/>
                  <a:gd name="connsiteY11" fmla="*/ 0 h 1108038"/>
                  <a:gd name="connsiteX0" fmla="*/ 175358 w 1957893"/>
                  <a:gd name="connsiteY0" fmla="*/ 483112 h 1108038"/>
                  <a:gd name="connsiteX1" fmla="*/ 0 w 1957893"/>
                  <a:gd name="connsiteY1" fmla="*/ 554019 h 1108038"/>
                  <a:gd name="connsiteX2" fmla="*/ 175358 w 1957893"/>
                  <a:gd name="connsiteY2" fmla="*/ 483112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52673 w 1957893"/>
                  <a:gd name="connsiteY7" fmla="*/ 679852 h 1108038"/>
                  <a:gd name="connsiteX8" fmla="*/ 141417 w 1957893"/>
                  <a:gd name="connsiteY8" fmla="*/ 554021 h 1108038"/>
                  <a:gd name="connsiteX9" fmla="*/ 180957 w 1957893"/>
                  <a:gd name="connsiteY9" fmla="*/ 428182 h 1108038"/>
                  <a:gd name="connsiteX10" fmla="*/ 554019 w 1957893"/>
                  <a:gd name="connsiteY10" fmla="*/ 0 h 1108038"/>
                  <a:gd name="connsiteX0" fmla="*/ 412602 w 1816476"/>
                  <a:gd name="connsiteY0" fmla="*/ 0 h 1108038"/>
                  <a:gd name="connsiteX1" fmla="*/ 1816476 w 1816476"/>
                  <a:gd name="connsiteY1" fmla="*/ 0 h 1108038"/>
                  <a:gd name="connsiteX2" fmla="*/ 1816476 w 1816476"/>
                  <a:gd name="connsiteY2" fmla="*/ 1108038 h 1108038"/>
                  <a:gd name="connsiteX3" fmla="*/ 412602 w 1816476"/>
                  <a:gd name="connsiteY3" fmla="*/ 1108037 h 1108038"/>
                  <a:gd name="connsiteX4" fmla="*/ 11256 w 1816476"/>
                  <a:gd name="connsiteY4" fmla="*/ 679852 h 1108038"/>
                  <a:gd name="connsiteX5" fmla="*/ 0 w 1816476"/>
                  <a:gd name="connsiteY5" fmla="*/ 554021 h 1108038"/>
                  <a:gd name="connsiteX6" fmla="*/ 39540 w 1816476"/>
                  <a:gd name="connsiteY6" fmla="*/ 428182 h 1108038"/>
                  <a:gd name="connsiteX7" fmla="*/ 412602 w 1816476"/>
                  <a:gd name="connsiteY7" fmla="*/ 0 h 1108038"/>
                  <a:gd name="connsiteX0" fmla="*/ 412602 w 1816476"/>
                  <a:gd name="connsiteY0" fmla="*/ 0 h 1108038"/>
                  <a:gd name="connsiteX1" fmla="*/ 1816476 w 1816476"/>
                  <a:gd name="connsiteY1" fmla="*/ 0 h 1108038"/>
                  <a:gd name="connsiteX2" fmla="*/ 1816476 w 1816476"/>
                  <a:gd name="connsiteY2" fmla="*/ 1108038 h 1108038"/>
                  <a:gd name="connsiteX3" fmla="*/ 412602 w 1816476"/>
                  <a:gd name="connsiteY3" fmla="*/ 1108037 h 1108038"/>
                  <a:gd name="connsiteX4" fmla="*/ 11256 w 1816476"/>
                  <a:gd name="connsiteY4" fmla="*/ 679852 h 1108038"/>
                  <a:gd name="connsiteX5" fmla="*/ 0 w 1816476"/>
                  <a:gd name="connsiteY5" fmla="*/ 554021 h 1108038"/>
                  <a:gd name="connsiteX6" fmla="*/ 412602 w 1816476"/>
                  <a:gd name="connsiteY6" fmla="*/ 0 h 1108038"/>
                  <a:gd name="connsiteX0" fmla="*/ 401346 w 1805220"/>
                  <a:gd name="connsiteY0" fmla="*/ 0 h 1108038"/>
                  <a:gd name="connsiteX1" fmla="*/ 1805220 w 1805220"/>
                  <a:gd name="connsiteY1" fmla="*/ 0 h 1108038"/>
                  <a:gd name="connsiteX2" fmla="*/ 1805220 w 1805220"/>
                  <a:gd name="connsiteY2" fmla="*/ 1108038 h 1108038"/>
                  <a:gd name="connsiteX3" fmla="*/ 401346 w 1805220"/>
                  <a:gd name="connsiteY3" fmla="*/ 1108037 h 1108038"/>
                  <a:gd name="connsiteX4" fmla="*/ 0 w 1805220"/>
                  <a:gd name="connsiteY4" fmla="*/ 679852 h 1108038"/>
                  <a:gd name="connsiteX5" fmla="*/ 401346 w 1805220"/>
                  <a:gd name="connsiteY5" fmla="*/ 0 h 1108038"/>
                  <a:gd name="connsiteX0" fmla="*/ 175484 w 1579358"/>
                  <a:gd name="connsiteY0" fmla="*/ 0 h 1108038"/>
                  <a:gd name="connsiteX1" fmla="*/ 1579358 w 1579358"/>
                  <a:gd name="connsiteY1" fmla="*/ 0 h 1108038"/>
                  <a:gd name="connsiteX2" fmla="*/ 1579358 w 1579358"/>
                  <a:gd name="connsiteY2" fmla="*/ 1108038 h 1108038"/>
                  <a:gd name="connsiteX3" fmla="*/ 175484 w 1579358"/>
                  <a:gd name="connsiteY3" fmla="*/ 1108037 h 1108038"/>
                  <a:gd name="connsiteX4" fmla="*/ 175484 w 1579358"/>
                  <a:gd name="connsiteY4" fmla="*/ 0 h 1108038"/>
                  <a:gd name="connsiteX0" fmla="*/ 169378 w 1573252"/>
                  <a:gd name="connsiteY0" fmla="*/ 0 h 1108038"/>
                  <a:gd name="connsiteX1" fmla="*/ 1573252 w 1573252"/>
                  <a:gd name="connsiteY1" fmla="*/ 0 h 1108038"/>
                  <a:gd name="connsiteX2" fmla="*/ 1573252 w 1573252"/>
                  <a:gd name="connsiteY2" fmla="*/ 1108038 h 1108038"/>
                  <a:gd name="connsiteX3" fmla="*/ 169378 w 1573252"/>
                  <a:gd name="connsiteY3" fmla="*/ 1108037 h 1108038"/>
                  <a:gd name="connsiteX4" fmla="*/ 169378 w 1573252"/>
                  <a:gd name="connsiteY4" fmla="*/ 0 h 1108038"/>
                  <a:gd name="connsiteX0" fmla="*/ 157058 w 1560932"/>
                  <a:gd name="connsiteY0" fmla="*/ 0 h 1108038"/>
                  <a:gd name="connsiteX1" fmla="*/ 1560932 w 1560932"/>
                  <a:gd name="connsiteY1" fmla="*/ 0 h 1108038"/>
                  <a:gd name="connsiteX2" fmla="*/ 1560932 w 1560932"/>
                  <a:gd name="connsiteY2" fmla="*/ 1108038 h 1108038"/>
                  <a:gd name="connsiteX3" fmla="*/ 157058 w 1560932"/>
                  <a:gd name="connsiteY3" fmla="*/ 1108037 h 1108038"/>
                  <a:gd name="connsiteX4" fmla="*/ 157058 w 1560932"/>
                  <a:gd name="connsiteY4" fmla="*/ 0 h 1108038"/>
                  <a:gd name="connsiteX0" fmla="*/ 144739 w 1548613"/>
                  <a:gd name="connsiteY0" fmla="*/ 0 h 1108038"/>
                  <a:gd name="connsiteX1" fmla="*/ 1548613 w 1548613"/>
                  <a:gd name="connsiteY1" fmla="*/ 0 h 1108038"/>
                  <a:gd name="connsiteX2" fmla="*/ 1548613 w 1548613"/>
                  <a:gd name="connsiteY2" fmla="*/ 1108038 h 1108038"/>
                  <a:gd name="connsiteX3" fmla="*/ 144739 w 1548613"/>
                  <a:gd name="connsiteY3" fmla="*/ 1108037 h 1108038"/>
                  <a:gd name="connsiteX4" fmla="*/ 144739 w 1548613"/>
                  <a:gd name="connsiteY4" fmla="*/ 0 h 1108038"/>
                  <a:gd name="connsiteX0" fmla="*/ 133627 w 1537501"/>
                  <a:gd name="connsiteY0" fmla="*/ 0 h 1108038"/>
                  <a:gd name="connsiteX1" fmla="*/ 1537501 w 1537501"/>
                  <a:gd name="connsiteY1" fmla="*/ 0 h 1108038"/>
                  <a:gd name="connsiteX2" fmla="*/ 1537501 w 1537501"/>
                  <a:gd name="connsiteY2" fmla="*/ 1108038 h 1108038"/>
                  <a:gd name="connsiteX3" fmla="*/ 133627 w 1537501"/>
                  <a:gd name="connsiteY3" fmla="*/ 1108037 h 1108038"/>
                  <a:gd name="connsiteX4" fmla="*/ 133627 w 1537501"/>
                  <a:gd name="connsiteY4" fmla="*/ 0 h 1108038"/>
                  <a:gd name="connsiteX0" fmla="*/ 114338 w 1518212"/>
                  <a:gd name="connsiteY0" fmla="*/ 0 h 1108038"/>
                  <a:gd name="connsiteX1" fmla="*/ 1518212 w 1518212"/>
                  <a:gd name="connsiteY1" fmla="*/ 0 h 1108038"/>
                  <a:gd name="connsiteX2" fmla="*/ 1518212 w 1518212"/>
                  <a:gd name="connsiteY2" fmla="*/ 1108038 h 1108038"/>
                  <a:gd name="connsiteX3" fmla="*/ 114338 w 1518212"/>
                  <a:gd name="connsiteY3" fmla="*/ 1108037 h 1108038"/>
                  <a:gd name="connsiteX4" fmla="*/ 114338 w 1518212"/>
                  <a:gd name="connsiteY4" fmla="*/ 0 h 1108038"/>
                  <a:gd name="connsiteX0" fmla="*/ 126267 w 1530141"/>
                  <a:gd name="connsiteY0" fmla="*/ 0 h 1108038"/>
                  <a:gd name="connsiteX1" fmla="*/ 1530141 w 1530141"/>
                  <a:gd name="connsiteY1" fmla="*/ 0 h 1108038"/>
                  <a:gd name="connsiteX2" fmla="*/ 1530141 w 1530141"/>
                  <a:gd name="connsiteY2" fmla="*/ 1108038 h 1108038"/>
                  <a:gd name="connsiteX3" fmla="*/ 126267 w 1530141"/>
                  <a:gd name="connsiteY3" fmla="*/ 1108037 h 1108038"/>
                  <a:gd name="connsiteX4" fmla="*/ 126267 w 1530141"/>
                  <a:gd name="connsiteY4" fmla="*/ 0 h 1108038"/>
                  <a:gd name="connsiteX0" fmla="*/ 124271 w 1528145"/>
                  <a:gd name="connsiteY0" fmla="*/ 0 h 1108038"/>
                  <a:gd name="connsiteX1" fmla="*/ 1528145 w 1528145"/>
                  <a:gd name="connsiteY1" fmla="*/ 0 h 1108038"/>
                  <a:gd name="connsiteX2" fmla="*/ 1528145 w 1528145"/>
                  <a:gd name="connsiteY2" fmla="*/ 1108038 h 1108038"/>
                  <a:gd name="connsiteX3" fmla="*/ 124271 w 1528145"/>
                  <a:gd name="connsiteY3" fmla="*/ 1108037 h 1108038"/>
                  <a:gd name="connsiteX4" fmla="*/ 124271 w 1528145"/>
                  <a:gd name="connsiteY4" fmla="*/ 0 h 1108038"/>
                  <a:gd name="connsiteX0" fmla="*/ 121820 w 1525694"/>
                  <a:gd name="connsiteY0" fmla="*/ 0 h 1108038"/>
                  <a:gd name="connsiteX1" fmla="*/ 1525694 w 1525694"/>
                  <a:gd name="connsiteY1" fmla="*/ 0 h 1108038"/>
                  <a:gd name="connsiteX2" fmla="*/ 1525694 w 1525694"/>
                  <a:gd name="connsiteY2" fmla="*/ 1108038 h 1108038"/>
                  <a:gd name="connsiteX3" fmla="*/ 121820 w 1525694"/>
                  <a:gd name="connsiteY3" fmla="*/ 1108037 h 1108038"/>
                  <a:gd name="connsiteX4" fmla="*/ 121820 w 1525694"/>
                  <a:gd name="connsiteY4" fmla="*/ 0 h 1108038"/>
                  <a:gd name="connsiteX0" fmla="*/ 122631 w 1526505"/>
                  <a:gd name="connsiteY0" fmla="*/ 0 h 1108038"/>
                  <a:gd name="connsiteX1" fmla="*/ 1526505 w 1526505"/>
                  <a:gd name="connsiteY1" fmla="*/ 0 h 1108038"/>
                  <a:gd name="connsiteX2" fmla="*/ 1526505 w 1526505"/>
                  <a:gd name="connsiteY2" fmla="*/ 1108038 h 1108038"/>
                  <a:gd name="connsiteX3" fmla="*/ 122631 w 1526505"/>
                  <a:gd name="connsiteY3" fmla="*/ 1108037 h 1108038"/>
                  <a:gd name="connsiteX4" fmla="*/ 122631 w 1526505"/>
                  <a:gd name="connsiteY4" fmla="*/ 0 h 1108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6505" h="1108038">
                    <a:moveTo>
                      <a:pt x="122631" y="0"/>
                    </a:moveTo>
                    <a:lnTo>
                      <a:pt x="1526505" y="0"/>
                    </a:lnTo>
                    <a:lnTo>
                      <a:pt x="1526505" y="1108038"/>
                    </a:lnTo>
                    <a:lnTo>
                      <a:pt x="122631" y="1108037"/>
                    </a:lnTo>
                    <a:cubicBezTo>
                      <a:pt x="-73587" y="920274"/>
                      <a:pt x="-4566" y="41633"/>
                      <a:pt x="122631" y="0"/>
                    </a:cubicBezTo>
                    <a:close/>
                  </a:path>
                </a:pathLst>
              </a:custGeom>
              <a:gradFill>
                <a:gsLst>
                  <a:gs pos="57000">
                    <a:schemeClr val="bg1">
                      <a:lumMod val="95000"/>
                    </a:schemeClr>
                  </a:gs>
                  <a:gs pos="0">
                    <a:schemeClr val="bg1">
                      <a:lumMod val="85000"/>
                    </a:schemeClr>
                  </a:gs>
                  <a:gs pos="100000">
                    <a:schemeClr val="bg1">
                      <a:lumMod val="59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1" name="椭圆 70"/>
              <p:cNvSpPr/>
              <p:nvPr/>
            </p:nvSpPr>
            <p:spPr>
              <a:xfrm rot="20059799" flipH="1">
                <a:off x="5693546" y="1336933"/>
                <a:ext cx="80208" cy="140787"/>
              </a:xfrm>
              <a:prstGeom prst="ellipse">
                <a:avLst/>
              </a:prstGeom>
              <a:solidFill>
                <a:schemeClr val="bg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2" name="任意多边形 71"/>
              <p:cNvSpPr/>
              <p:nvPr/>
            </p:nvSpPr>
            <p:spPr>
              <a:xfrm flipH="1">
                <a:off x="4036411" y="1384421"/>
                <a:ext cx="1071959" cy="68989"/>
              </a:xfrm>
              <a:custGeom>
                <a:avLst/>
                <a:gdLst>
                  <a:gd name="connsiteX0" fmla="*/ 83016 w 1029264"/>
                  <a:gd name="connsiteY0" fmla="*/ 0 h 166032"/>
                  <a:gd name="connsiteX1" fmla="*/ 1029264 w 1029264"/>
                  <a:gd name="connsiteY1" fmla="*/ 0 h 166032"/>
                  <a:gd name="connsiteX2" fmla="*/ 1029264 w 1029264"/>
                  <a:gd name="connsiteY2" fmla="*/ 166032 h 166032"/>
                  <a:gd name="connsiteX3" fmla="*/ 83016 w 1029264"/>
                  <a:gd name="connsiteY3" fmla="*/ 166032 h 166032"/>
                  <a:gd name="connsiteX4" fmla="*/ 0 w 1029264"/>
                  <a:gd name="connsiteY4" fmla="*/ 83016 h 166032"/>
                  <a:gd name="connsiteX5" fmla="*/ 83016 w 1029264"/>
                  <a:gd name="connsiteY5" fmla="*/ 0 h 166032"/>
                  <a:gd name="connsiteX0" fmla="*/ 52990 w 999238"/>
                  <a:gd name="connsiteY0" fmla="*/ 0 h 166032"/>
                  <a:gd name="connsiteX1" fmla="*/ 999238 w 999238"/>
                  <a:gd name="connsiteY1" fmla="*/ 0 h 166032"/>
                  <a:gd name="connsiteX2" fmla="*/ 999238 w 999238"/>
                  <a:gd name="connsiteY2" fmla="*/ 166032 h 166032"/>
                  <a:gd name="connsiteX3" fmla="*/ 52990 w 999238"/>
                  <a:gd name="connsiteY3" fmla="*/ 166032 h 166032"/>
                  <a:gd name="connsiteX4" fmla="*/ 0 w 999238"/>
                  <a:gd name="connsiteY4" fmla="*/ 83018 h 166032"/>
                  <a:gd name="connsiteX5" fmla="*/ 52990 w 999238"/>
                  <a:gd name="connsiteY5" fmla="*/ 0 h 166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99238" h="166032">
                    <a:moveTo>
                      <a:pt x="52990" y="0"/>
                    </a:moveTo>
                    <a:lnTo>
                      <a:pt x="999238" y="0"/>
                    </a:lnTo>
                    <a:lnTo>
                      <a:pt x="999238" y="166032"/>
                    </a:lnTo>
                    <a:lnTo>
                      <a:pt x="52990" y="166032"/>
                    </a:lnTo>
                    <a:cubicBezTo>
                      <a:pt x="7142" y="166032"/>
                      <a:pt x="0" y="128866"/>
                      <a:pt x="0" y="83018"/>
                    </a:cubicBezTo>
                    <a:cubicBezTo>
                      <a:pt x="0" y="37170"/>
                      <a:pt x="7142" y="0"/>
                      <a:pt x="52990" y="0"/>
                    </a:cubicBezTo>
                    <a:close/>
                  </a:path>
                </a:pathLst>
              </a:custGeom>
              <a:solidFill>
                <a:schemeClr val="bg1">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73" name="组合 58"/>
              <p:cNvGrpSpPr/>
              <p:nvPr/>
            </p:nvGrpSpPr>
            <p:grpSpPr>
              <a:xfrm flipH="1">
                <a:off x="3557398" y="1298032"/>
                <a:ext cx="479014" cy="394133"/>
                <a:chOff x="6024284" y="-1023823"/>
                <a:chExt cx="1839559" cy="948519"/>
              </a:xfrm>
            </p:grpSpPr>
            <p:sp>
              <p:nvSpPr>
                <p:cNvPr id="74" name="任意多边形 73"/>
                <p:cNvSpPr/>
                <p:nvPr/>
              </p:nvSpPr>
              <p:spPr>
                <a:xfrm flipH="1">
                  <a:off x="6024284" y="-1023823"/>
                  <a:ext cx="1839559" cy="948519"/>
                </a:xfrm>
                <a:custGeom>
                  <a:avLst/>
                  <a:gdLst>
                    <a:gd name="connsiteX0" fmla="*/ 0 w 1957893"/>
                    <a:gd name="connsiteY0" fmla="*/ 554018 h 1108038"/>
                    <a:gd name="connsiteX1" fmla="*/ 0 w 1957893"/>
                    <a:gd name="connsiteY1" fmla="*/ 554019 h 1108038"/>
                    <a:gd name="connsiteX2" fmla="*/ 0 w 1957893"/>
                    <a:gd name="connsiteY2" fmla="*/ 554019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1256 w 1957893"/>
                    <a:gd name="connsiteY7" fmla="*/ 665672 h 1108038"/>
                    <a:gd name="connsiteX8" fmla="*/ 0 w 1957893"/>
                    <a:gd name="connsiteY8" fmla="*/ 554019 h 1108038"/>
                    <a:gd name="connsiteX9" fmla="*/ 11256 w 1957893"/>
                    <a:gd name="connsiteY9" fmla="*/ 442365 h 1108038"/>
                    <a:gd name="connsiteX10" fmla="*/ 554019 w 1957893"/>
                    <a:gd name="connsiteY10" fmla="*/ 0 h 1108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57893" h="1108038">
                      <a:moveTo>
                        <a:pt x="0" y="554018"/>
                      </a:moveTo>
                      <a:lnTo>
                        <a:pt x="0" y="554019"/>
                      </a:lnTo>
                      <a:lnTo>
                        <a:pt x="0" y="554019"/>
                      </a:lnTo>
                      <a:close/>
                      <a:moveTo>
                        <a:pt x="554019" y="0"/>
                      </a:moveTo>
                      <a:lnTo>
                        <a:pt x="1957893" y="0"/>
                      </a:lnTo>
                      <a:lnTo>
                        <a:pt x="1957893" y="1108038"/>
                      </a:lnTo>
                      <a:lnTo>
                        <a:pt x="554019" y="1108037"/>
                      </a:lnTo>
                      <a:cubicBezTo>
                        <a:pt x="286290" y="1108037"/>
                        <a:pt x="62916" y="918129"/>
                        <a:pt x="11256" y="665672"/>
                      </a:cubicBezTo>
                      <a:lnTo>
                        <a:pt x="0" y="554019"/>
                      </a:lnTo>
                      <a:lnTo>
                        <a:pt x="11256" y="442365"/>
                      </a:lnTo>
                      <a:cubicBezTo>
                        <a:pt x="62916" y="189908"/>
                        <a:pt x="286290" y="0"/>
                        <a:pt x="554019" y="0"/>
                      </a:cubicBezTo>
                      <a:close/>
                    </a:path>
                  </a:pathLst>
                </a:custGeom>
                <a:gradFill>
                  <a:gsLst>
                    <a:gs pos="0">
                      <a:srgbClr val="70AC2E"/>
                    </a:gs>
                    <a:gs pos="100000">
                      <a:srgbClr val="206F36"/>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5" name="任意多边形 74"/>
                <p:cNvSpPr/>
                <p:nvPr/>
              </p:nvSpPr>
              <p:spPr>
                <a:xfrm flipH="1">
                  <a:off x="7381877" y="-1020722"/>
                  <a:ext cx="481966" cy="942317"/>
                </a:xfrm>
                <a:custGeom>
                  <a:avLst/>
                  <a:gdLst>
                    <a:gd name="connsiteX0" fmla="*/ 481966 w 481966"/>
                    <a:gd name="connsiteY0" fmla="*/ 0 h 942317"/>
                    <a:gd name="connsiteX1" fmla="*/ 428392 w 481966"/>
                    <a:gd name="connsiteY1" fmla="*/ 4306 h 942317"/>
                    <a:gd name="connsiteX2" fmla="*/ 10576 w 481966"/>
                    <a:gd name="connsiteY2" fmla="*/ 375579 h 942317"/>
                    <a:gd name="connsiteX3" fmla="*/ 0 w 481966"/>
                    <a:gd name="connsiteY3" fmla="*/ 471159 h 942317"/>
                    <a:gd name="connsiteX4" fmla="*/ 10576 w 481966"/>
                    <a:gd name="connsiteY4" fmla="*/ 566737 h 942317"/>
                    <a:gd name="connsiteX5" fmla="*/ 428392 w 481966"/>
                    <a:gd name="connsiteY5" fmla="*/ 938010 h 942317"/>
                    <a:gd name="connsiteX6" fmla="*/ 481966 w 481966"/>
                    <a:gd name="connsiteY6" fmla="*/ 942317 h 9423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966" h="942317">
                      <a:moveTo>
                        <a:pt x="481966" y="0"/>
                      </a:moveTo>
                      <a:lnTo>
                        <a:pt x="428392" y="4306"/>
                      </a:lnTo>
                      <a:cubicBezTo>
                        <a:pt x="219040" y="38378"/>
                        <a:pt x="53046" y="186481"/>
                        <a:pt x="10576" y="375579"/>
                      </a:cubicBezTo>
                      <a:lnTo>
                        <a:pt x="0" y="471159"/>
                      </a:lnTo>
                      <a:lnTo>
                        <a:pt x="10576" y="566737"/>
                      </a:lnTo>
                      <a:cubicBezTo>
                        <a:pt x="53046" y="755835"/>
                        <a:pt x="219040" y="903939"/>
                        <a:pt x="428392" y="938010"/>
                      </a:cubicBezTo>
                      <a:lnTo>
                        <a:pt x="481966" y="942317"/>
                      </a:lnTo>
                      <a:close/>
                    </a:path>
                  </a:pathLst>
                </a:custGeom>
                <a:gradFill>
                  <a:gsLst>
                    <a:gs pos="0">
                      <a:srgbClr val="7ABC32"/>
                    </a:gs>
                    <a:gs pos="100000">
                      <a:srgbClr val="6C9133"/>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6" name="椭圆 75"/>
                <p:cNvSpPr/>
                <p:nvPr/>
              </p:nvSpPr>
              <p:spPr>
                <a:xfrm rot="20059799" flipH="1">
                  <a:off x="7362325" y="-916479"/>
                  <a:ext cx="206915" cy="338819"/>
                </a:xfrm>
                <a:prstGeom prst="ellipse">
                  <a:avLst/>
                </a:prstGeom>
                <a:solidFill>
                  <a:schemeClr val="bg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7" name="任意多边形 76"/>
                <p:cNvSpPr/>
                <p:nvPr/>
              </p:nvSpPr>
              <p:spPr>
                <a:xfrm flipH="1">
                  <a:off x="6038459" y="-815921"/>
                  <a:ext cx="1029264" cy="166032"/>
                </a:xfrm>
                <a:custGeom>
                  <a:avLst/>
                  <a:gdLst>
                    <a:gd name="connsiteX0" fmla="*/ 83016 w 1029264"/>
                    <a:gd name="connsiteY0" fmla="*/ 0 h 166032"/>
                    <a:gd name="connsiteX1" fmla="*/ 1029264 w 1029264"/>
                    <a:gd name="connsiteY1" fmla="*/ 0 h 166032"/>
                    <a:gd name="connsiteX2" fmla="*/ 1029264 w 1029264"/>
                    <a:gd name="connsiteY2" fmla="*/ 166032 h 166032"/>
                    <a:gd name="connsiteX3" fmla="*/ 83016 w 1029264"/>
                    <a:gd name="connsiteY3" fmla="*/ 166032 h 166032"/>
                    <a:gd name="connsiteX4" fmla="*/ 0 w 1029264"/>
                    <a:gd name="connsiteY4" fmla="*/ 83016 h 166032"/>
                    <a:gd name="connsiteX5" fmla="*/ 83016 w 1029264"/>
                    <a:gd name="connsiteY5" fmla="*/ 0 h 166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29264" h="166032">
                      <a:moveTo>
                        <a:pt x="83016" y="0"/>
                      </a:moveTo>
                      <a:lnTo>
                        <a:pt x="1029264" y="0"/>
                      </a:lnTo>
                      <a:lnTo>
                        <a:pt x="1029264" y="166032"/>
                      </a:lnTo>
                      <a:lnTo>
                        <a:pt x="83016" y="166032"/>
                      </a:lnTo>
                      <a:cubicBezTo>
                        <a:pt x="37168" y="166032"/>
                        <a:pt x="0" y="128864"/>
                        <a:pt x="0" y="83016"/>
                      </a:cubicBezTo>
                      <a:cubicBezTo>
                        <a:pt x="0" y="37168"/>
                        <a:pt x="37168" y="0"/>
                        <a:pt x="83016" y="0"/>
                      </a:cubicBezTo>
                      <a:close/>
                    </a:path>
                  </a:pathLst>
                </a:custGeom>
                <a:solidFill>
                  <a:schemeClr val="bg1">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68" name="文本框 63"/>
            <p:cNvSpPr txBox="1"/>
            <p:nvPr/>
          </p:nvSpPr>
          <p:spPr>
            <a:xfrm>
              <a:off x="4283523" y="3673180"/>
              <a:ext cx="458780" cy="400110"/>
            </a:xfrm>
            <a:prstGeom prst="rect">
              <a:avLst/>
            </a:prstGeom>
            <a:noFill/>
          </p:spPr>
          <p:txBody>
            <a:bodyPr wrap="none" rtlCol="0">
              <a:spAutoFit/>
            </a:bodyPr>
            <a:lstStyle/>
            <a:p>
              <a:r>
                <a:rPr lang="en-US" altLang="zh-CN" sz="2000" dirty="0" smtClean="0">
                  <a:solidFill>
                    <a:schemeClr val="bg1"/>
                  </a:solidFill>
                  <a:cs typeface="+mn-ea"/>
                  <a:sym typeface="+mn-lt"/>
                </a:rPr>
                <a:t>03</a:t>
              </a:r>
              <a:endParaRPr lang="zh-CN" altLang="en-US" sz="2000" dirty="0">
                <a:solidFill>
                  <a:schemeClr val="bg1"/>
                </a:solidFill>
                <a:cs typeface="+mn-ea"/>
                <a:sym typeface="+mn-lt"/>
              </a:endParaRPr>
            </a:p>
          </p:txBody>
        </p:sp>
        <p:sp>
          <p:nvSpPr>
            <p:cNvPr id="69" name="文本框 64"/>
            <p:cNvSpPr txBox="1"/>
            <p:nvPr/>
          </p:nvSpPr>
          <p:spPr>
            <a:xfrm>
              <a:off x="4802928" y="3696390"/>
              <a:ext cx="2236510" cy="338554"/>
            </a:xfrm>
            <a:prstGeom prst="rect">
              <a:avLst/>
            </a:prstGeom>
            <a:noFill/>
          </p:spPr>
          <p:txBody>
            <a:bodyPr wrap="none" rtlCol="0">
              <a:spAutoFit/>
            </a:bodyPr>
            <a:lstStyle/>
            <a:p>
              <a:r>
                <a:rPr lang="zh-CN" altLang="en-US" sz="1600" dirty="0" smtClean="0">
                  <a:cs typeface="+mn-ea"/>
                  <a:sym typeface="+mn-lt"/>
                </a:rPr>
                <a:t>贫困户的医疗保障政策</a:t>
              </a:r>
              <a:endParaRPr lang="zh-CN" altLang="en-US" sz="1600" b="1" dirty="0">
                <a:solidFill>
                  <a:schemeClr val="tx1">
                    <a:lumMod val="75000"/>
                    <a:lumOff val="25000"/>
                  </a:schemeClr>
                </a:solidFill>
                <a:cs typeface="+mn-ea"/>
                <a:sym typeface="+mn-lt"/>
              </a:endParaRPr>
            </a:p>
          </p:txBody>
        </p:sp>
      </p:grpSp>
      <p:grpSp>
        <p:nvGrpSpPr>
          <p:cNvPr id="78" name="组合 77"/>
          <p:cNvGrpSpPr/>
          <p:nvPr/>
        </p:nvGrpSpPr>
        <p:grpSpPr>
          <a:xfrm>
            <a:off x="4701874" y="2015068"/>
            <a:ext cx="2673687" cy="450000"/>
            <a:chOff x="4204034" y="3640668"/>
            <a:chExt cx="2673687" cy="450000"/>
          </a:xfrm>
        </p:grpSpPr>
        <p:grpSp>
          <p:nvGrpSpPr>
            <p:cNvPr id="79" name="组合 54"/>
            <p:cNvGrpSpPr>
              <a:grpSpLocks noChangeAspect="1"/>
            </p:cNvGrpSpPr>
            <p:nvPr/>
          </p:nvGrpSpPr>
          <p:grpSpPr>
            <a:xfrm>
              <a:off x="4204034" y="3640668"/>
              <a:ext cx="2673687" cy="450000"/>
              <a:chOff x="3557398" y="1298032"/>
              <a:chExt cx="2341758" cy="394134"/>
            </a:xfrm>
          </p:grpSpPr>
          <p:sp>
            <p:nvSpPr>
              <p:cNvPr id="82" name="任意多边形 81"/>
              <p:cNvSpPr/>
              <p:nvPr/>
            </p:nvSpPr>
            <p:spPr>
              <a:xfrm flipH="1">
                <a:off x="4036409" y="1298033"/>
                <a:ext cx="1862747" cy="394133"/>
              </a:xfrm>
              <a:custGeom>
                <a:avLst/>
                <a:gdLst>
                  <a:gd name="connsiteX0" fmla="*/ 0 w 1957893"/>
                  <a:gd name="connsiteY0" fmla="*/ 554018 h 1108038"/>
                  <a:gd name="connsiteX1" fmla="*/ 0 w 1957893"/>
                  <a:gd name="connsiteY1" fmla="*/ 554019 h 1108038"/>
                  <a:gd name="connsiteX2" fmla="*/ 0 w 1957893"/>
                  <a:gd name="connsiteY2" fmla="*/ 554019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1256 w 1957893"/>
                  <a:gd name="connsiteY7" fmla="*/ 665672 h 1108038"/>
                  <a:gd name="connsiteX8" fmla="*/ 0 w 1957893"/>
                  <a:gd name="connsiteY8" fmla="*/ 554019 h 1108038"/>
                  <a:gd name="connsiteX9" fmla="*/ 11256 w 1957893"/>
                  <a:gd name="connsiteY9" fmla="*/ 442365 h 1108038"/>
                  <a:gd name="connsiteX10" fmla="*/ 554019 w 1957893"/>
                  <a:gd name="connsiteY10"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1256 w 1957893"/>
                  <a:gd name="connsiteY8" fmla="*/ 665672 h 1108038"/>
                  <a:gd name="connsiteX9" fmla="*/ 0 w 1957893"/>
                  <a:gd name="connsiteY9" fmla="*/ 554019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1256 w 1957893"/>
                  <a:gd name="connsiteY8" fmla="*/ 665672 h 1108038"/>
                  <a:gd name="connsiteX9" fmla="*/ 141417 w 1957893"/>
                  <a:gd name="connsiteY9" fmla="*/ 554021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80957 w 1957893"/>
                  <a:gd name="connsiteY10" fmla="*/ 428182 h 1108038"/>
                  <a:gd name="connsiteX11" fmla="*/ 554019 w 1957893"/>
                  <a:gd name="connsiteY11" fmla="*/ 0 h 1108038"/>
                  <a:gd name="connsiteX0" fmla="*/ 175358 w 1957893"/>
                  <a:gd name="connsiteY0" fmla="*/ 483112 h 1108038"/>
                  <a:gd name="connsiteX1" fmla="*/ 0 w 1957893"/>
                  <a:gd name="connsiteY1" fmla="*/ 554019 h 1108038"/>
                  <a:gd name="connsiteX2" fmla="*/ 0 w 1957893"/>
                  <a:gd name="connsiteY2" fmla="*/ 554019 h 1108038"/>
                  <a:gd name="connsiteX3" fmla="*/ 175358 w 1957893"/>
                  <a:gd name="connsiteY3" fmla="*/ 483112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80957 w 1957893"/>
                  <a:gd name="connsiteY10" fmla="*/ 428182 h 1108038"/>
                  <a:gd name="connsiteX11" fmla="*/ 554019 w 1957893"/>
                  <a:gd name="connsiteY11" fmla="*/ 0 h 1108038"/>
                  <a:gd name="connsiteX0" fmla="*/ 175358 w 1957893"/>
                  <a:gd name="connsiteY0" fmla="*/ 483112 h 1108038"/>
                  <a:gd name="connsiteX1" fmla="*/ 0 w 1957893"/>
                  <a:gd name="connsiteY1" fmla="*/ 554019 h 1108038"/>
                  <a:gd name="connsiteX2" fmla="*/ 175358 w 1957893"/>
                  <a:gd name="connsiteY2" fmla="*/ 483112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52673 w 1957893"/>
                  <a:gd name="connsiteY7" fmla="*/ 679852 h 1108038"/>
                  <a:gd name="connsiteX8" fmla="*/ 141417 w 1957893"/>
                  <a:gd name="connsiteY8" fmla="*/ 554021 h 1108038"/>
                  <a:gd name="connsiteX9" fmla="*/ 180957 w 1957893"/>
                  <a:gd name="connsiteY9" fmla="*/ 428182 h 1108038"/>
                  <a:gd name="connsiteX10" fmla="*/ 554019 w 1957893"/>
                  <a:gd name="connsiteY10" fmla="*/ 0 h 1108038"/>
                  <a:gd name="connsiteX0" fmla="*/ 412602 w 1816476"/>
                  <a:gd name="connsiteY0" fmla="*/ 0 h 1108038"/>
                  <a:gd name="connsiteX1" fmla="*/ 1816476 w 1816476"/>
                  <a:gd name="connsiteY1" fmla="*/ 0 h 1108038"/>
                  <a:gd name="connsiteX2" fmla="*/ 1816476 w 1816476"/>
                  <a:gd name="connsiteY2" fmla="*/ 1108038 h 1108038"/>
                  <a:gd name="connsiteX3" fmla="*/ 412602 w 1816476"/>
                  <a:gd name="connsiteY3" fmla="*/ 1108037 h 1108038"/>
                  <a:gd name="connsiteX4" fmla="*/ 11256 w 1816476"/>
                  <a:gd name="connsiteY4" fmla="*/ 679852 h 1108038"/>
                  <a:gd name="connsiteX5" fmla="*/ 0 w 1816476"/>
                  <a:gd name="connsiteY5" fmla="*/ 554021 h 1108038"/>
                  <a:gd name="connsiteX6" fmla="*/ 39540 w 1816476"/>
                  <a:gd name="connsiteY6" fmla="*/ 428182 h 1108038"/>
                  <a:gd name="connsiteX7" fmla="*/ 412602 w 1816476"/>
                  <a:gd name="connsiteY7" fmla="*/ 0 h 1108038"/>
                  <a:gd name="connsiteX0" fmla="*/ 412602 w 1816476"/>
                  <a:gd name="connsiteY0" fmla="*/ 0 h 1108038"/>
                  <a:gd name="connsiteX1" fmla="*/ 1816476 w 1816476"/>
                  <a:gd name="connsiteY1" fmla="*/ 0 h 1108038"/>
                  <a:gd name="connsiteX2" fmla="*/ 1816476 w 1816476"/>
                  <a:gd name="connsiteY2" fmla="*/ 1108038 h 1108038"/>
                  <a:gd name="connsiteX3" fmla="*/ 412602 w 1816476"/>
                  <a:gd name="connsiteY3" fmla="*/ 1108037 h 1108038"/>
                  <a:gd name="connsiteX4" fmla="*/ 11256 w 1816476"/>
                  <a:gd name="connsiteY4" fmla="*/ 679852 h 1108038"/>
                  <a:gd name="connsiteX5" fmla="*/ 0 w 1816476"/>
                  <a:gd name="connsiteY5" fmla="*/ 554021 h 1108038"/>
                  <a:gd name="connsiteX6" fmla="*/ 412602 w 1816476"/>
                  <a:gd name="connsiteY6" fmla="*/ 0 h 1108038"/>
                  <a:gd name="connsiteX0" fmla="*/ 401346 w 1805220"/>
                  <a:gd name="connsiteY0" fmla="*/ 0 h 1108038"/>
                  <a:gd name="connsiteX1" fmla="*/ 1805220 w 1805220"/>
                  <a:gd name="connsiteY1" fmla="*/ 0 h 1108038"/>
                  <a:gd name="connsiteX2" fmla="*/ 1805220 w 1805220"/>
                  <a:gd name="connsiteY2" fmla="*/ 1108038 h 1108038"/>
                  <a:gd name="connsiteX3" fmla="*/ 401346 w 1805220"/>
                  <a:gd name="connsiteY3" fmla="*/ 1108037 h 1108038"/>
                  <a:gd name="connsiteX4" fmla="*/ 0 w 1805220"/>
                  <a:gd name="connsiteY4" fmla="*/ 679852 h 1108038"/>
                  <a:gd name="connsiteX5" fmla="*/ 401346 w 1805220"/>
                  <a:gd name="connsiteY5" fmla="*/ 0 h 1108038"/>
                  <a:gd name="connsiteX0" fmla="*/ 175484 w 1579358"/>
                  <a:gd name="connsiteY0" fmla="*/ 0 h 1108038"/>
                  <a:gd name="connsiteX1" fmla="*/ 1579358 w 1579358"/>
                  <a:gd name="connsiteY1" fmla="*/ 0 h 1108038"/>
                  <a:gd name="connsiteX2" fmla="*/ 1579358 w 1579358"/>
                  <a:gd name="connsiteY2" fmla="*/ 1108038 h 1108038"/>
                  <a:gd name="connsiteX3" fmla="*/ 175484 w 1579358"/>
                  <a:gd name="connsiteY3" fmla="*/ 1108037 h 1108038"/>
                  <a:gd name="connsiteX4" fmla="*/ 175484 w 1579358"/>
                  <a:gd name="connsiteY4" fmla="*/ 0 h 1108038"/>
                  <a:gd name="connsiteX0" fmla="*/ 169378 w 1573252"/>
                  <a:gd name="connsiteY0" fmla="*/ 0 h 1108038"/>
                  <a:gd name="connsiteX1" fmla="*/ 1573252 w 1573252"/>
                  <a:gd name="connsiteY1" fmla="*/ 0 h 1108038"/>
                  <a:gd name="connsiteX2" fmla="*/ 1573252 w 1573252"/>
                  <a:gd name="connsiteY2" fmla="*/ 1108038 h 1108038"/>
                  <a:gd name="connsiteX3" fmla="*/ 169378 w 1573252"/>
                  <a:gd name="connsiteY3" fmla="*/ 1108037 h 1108038"/>
                  <a:gd name="connsiteX4" fmla="*/ 169378 w 1573252"/>
                  <a:gd name="connsiteY4" fmla="*/ 0 h 1108038"/>
                  <a:gd name="connsiteX0" fmla="*/ 157058 w 1560932"/>
                  <a:gd name="connsiteY0" fmla="*/ 0 h 1108038"/>
                  <a:gd name="connsiteX1" fmla="*/ 1560932 w 1560932"/>
                  <a:gd name="connsiteY1" fmla="*/ 0 h 1108038"/>
                  <a:gd name="connsiteX2" fmla="*/ 1560932 w 1560932"/>
                  <a:gd name="connsiteY2" fmla="*/ 1108038 h 1108038"/>
                  <a:gd name="connsiteX3" fmla="*/ 157058 w 1560932"/>
                  <a:gd name="connsiteY3" fmla="*/ 1108037 h 1108038"/>
                  <a:gd name="connsiteX4" fmla="*/ 157058 w 1560932"/>
                  <a:gd name="connsiteY4" fmla="*/ 0 h 1108038"/>
                  <a:gd name="connsiteX0" fmla="*/ 144739 w 1548613"/>
                  <a:gd name="connsiteY0" fmla="*/ 0 h 1108038"/>
                  <a:gd name="connsiteX1" fmla="*/ 1548613 w 1548613"/>
                  <a:gd name="connsiteY1" fmla="*/ 0 h 1108038"/>
                  <a:gd name="connsiteX2" fmla="*/ 1548613 w 1548613"/>
                  <a:gd name="connsiteY2" fmla="*/ 1108038 h 1108038"/>
                  <a:gd name="connsiteX3" fmla="*/ 144739 w 1548613"/>
                  <a:gd name="connsiteY3" fmla="*/ 1108037 h 1108038"/>
                  <a:gd name="connsiteX4" fmla="*/ 144739 w 1548613"/>
                  <a:gd name="connsiteY4" fmla="*/ 0 h 1108038"/>
                  <a:gd name="connsiteX0" fmla="*/ 133627 w 1537501"/>
                  <a:gd name="connsiteY0" fmla="*/ 0 h 1108038"/>
                  <a:gd name="connsiteX1" fmla="*/ 1537501 w 1537501"/>
                  <a:gd name="connsiteY1" fmla="*/ 0 h 1108038"/>
                  <a:gd name="connsiteX2" fmla="*/ 1537501 w 1537501"/>
                  <a:gd name="connsiteY2" fmla="*/ 1108038 h 1108038"/>
                  <a:gd name="connsiteX3" fmla="*/ 133627 w 1537501"/>
                  <a:gd name="connsiteY3" fmla="*/ 1108037 h 1108038"/>
                  <a:gd name="connsiteX4" fmla="*/ 133627 w 1537501"/>
                  <a:gd name="connsiteY4" fmla="*/ 0 h 1108038"/>
                  <a:gd name="connsiteX0" fmla="*/ 114338 w 1518212"/>
                  <a:gd name="connsiteY0" fmla="*/ 0 h 1108038"/>
                  <a:gd name="connsiteX1" fmla="*/ 1518212 w 1518212"/>
                  <a:gd name="connsiteY1" fmla="*/ 0 h 1108038"/>
                  <a:gd name="connsiteX2" fmla="*/ 1518212 w 1518212"/>
                  <a:gd name="connsiteY2" fmla="*/ 1108038 h 1108038"/>
                  <a:gd name="connsiteX3" fmla="*/ 114338 w 1518212"/>
                  <a:gd name="connsiteY3" fmla="*/ 1108037 h 1108038"/>
                  <a:gd name="connsiteX4" fmla="*/ 114338 w 1518212"/>
                  <a:gd name="connsiteY4" fmla="*/ 0 h 1108038"/>
                  <a:gd name="connsiteX0" fmla="*/ 126267 w 1530141"/>
                  <a:gd name="connsiteY0" fmla="*/ 0 h 1108038"/>
                  <a:gd name="connsiteX1" fmla="*/ 1530141 w 1530141"/>
                  <a:gd name="connsiteY1" fmla="*/ 0 h 1108038"/>
                  <a:gd name="connsiteX2" fmla="*/ 1530141 w 1530141"/>
                  <a:gd name="connsiteY2" fmla="*/ 1108038 h 1108038"/>
                  <a:gd name="connsiteX3" fmla="*/ 126267 w 1530141"/>
                  <a:gd name="connsiteY3" fmla="*/ 1108037 h 1108038"/>
                  <a:gd name="connsiteX4" fmla="*/ 126267 w 1530141"/>
                  <a:gd name="connsiteY4" fmla="*/ 0 h 1108038"/>
                  <a:gd name="connsiteX0" fmla="*/ 124271 w 1528145"/>
                  <a:gd name="connsiteY0" fmla="*/ 0 h 1108038"/>
                  <a:gd name="connsiteX1" fmla="*/ 1528145 w 1528145"/>
                  <a:gd name="connsiteY1" fmla="*/ 0 h 1108038"/>
                  <a:gd name="connsiteX2" fmla="*/ 1528145 w 1528145"/>
                  <a:gd name="connsiteY2" fmla="*/ 1108038 h 1108038"/>
                  <a:gd name="connsiteX3" fmla="*/ 124271 w 1528145"/>
                  <a:gd name="connsiteY3" fmla="*/ 1108037 h 1108038"/>
                  <a:gd name="connsiteX4" fmla="*/ 124271 w 1528145"/>
                  <a:gd name="connsiteY4" fmla="*/ 0 h 1108038"/>
                  <a:gd name="connsiteX0" fmla="*/ 121820 w 1525694"/>
                  <a:gd name="connsiteY0" fmla="*/ 0 h 1108038"/>
                  <a:gd name="connsiteX1" fmla="*/ 1525694 w 1525694"/>
                  <a:gd name="connsiteY1" fmla="*/ 0 h 1108038"/>
                  <a:gd name="connsiteX2" fmla="*/ 1525694 w 1525694"/>
                  <a:gd name="connsiteY2" fmla="*/ 1108038 h 1108038"/>
                  <a:gd name="connsiteX3" fmla="*/ 121820 w 1525694"/>
                  <a:gd name="connsiteY3" fmla="*/ 1108037 h 1108038"/>
                  <a:gd name="connsiteX4" fmla="*/ 121820 w 1525694"/>
                  <a:gd name="connsiteY4" fmla="*/ 0 h 1108038"/>
                  <a:gd name="connsiteX0" fmla="*/ 122631 w 1526505"/>
                  <a:gd name="connsiteY0" fmla="*/ 0 h 1108038"/>
                  <a:gd name="connsiteX1" fmla="*/ 1526505 w 1526505"/>
                  <a:gd name="connsiteY1" fmla="*/ 0 h 1108038"/>
                  <a:gd name="connsiteX2" fmla="*/ 1526505 w 1526505"/>
                  <a:gd name="connsiteY2" fmla="*/ 1108038 h 1108038"/>
                  <a:gd name="connsiteX3" fmla="*/ 122631 w 1526505"/>
                  <a:gd name="connsiteY3" fmla="*/ 1108037 h 1108038"/>
                  <a:gd name="connsiteX4" fmla="*/ 122631 w 1526505"/>
                  <a:gd name="connsiteY4" fmla="*/ 0 h 1108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6505" h="1108038">
                    <a:moveTo>
                      <a:pt x="122631" y="0"/>
                    </a:moveTo>
                    <a:lnTo>
                      <a:pt x="1526505" y="0"/>
                    </a:lnTo>
                    <a:lnTo>
                      <a:pt x="1526505" y="1108038"/>
                    </a:lnTo>
                    <a:lnTo>
                      <a:pt x="122631" y="1108037"/>
                    </a:lnTo>
                    <a:cubicBezTo>
                      <a:pt x="-73587" y="920274"/>
                      <a:pt x="-4566" y="41633"/>
                      <a:pt x="122631" y="0"/>
                    </a:cubicBezTo>
                    <a:close/>
                  </a:path>
                </a:pathLst>
              </a:custGeom>
              <a:gradFill>
                <a:gsLst>
                  <a:gs pos="57000">
                    <a:schemeClr val="bg1">
                      <a:lumMod val="95000"/>
                    </a:schemeClr>
                  </a:gs>
                  <a:gs pos="0">
                    <a:schemeClr val="bg1">
                      <a:lumMod val="85000"/>
                    </a:schemeClr>
                  </a:gs>
                  <a:gs pos="100000">
                    <a:schemeClr val="bg1">
                      <a:lumMod val="59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3" name="椭圆 82"/>
              <p:cNvSpPr/>
              <p:nvPr/>
            </p:nvSpPr>
            <p:spPr>
              <a:xfrm rot="20059799" flipH="1">
                <a:off x="5693546" y="1336933"/>
                <a:ext cx="80208" cy="140787"/>
              </a:xfrm>
              <a:prstGeom prst="ellipse">
                <a:avLst/>
              </a:prstGeom>
              <a:solidFill>
                <a:schemeClr val="bg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4" name="任意多边形 83"/>
              <p:cNvSpPr/>
              <p:nvPr/>
            </p:nvSpPr>
            <p:spPr>
              <a:xfrm flipH="1">
                <a:off x="4036411" y="1384421"/>
                <a:ext cx="1071959" cy="68989"/>
              </a:xfrm>
              <a:custGeom>
                <a:avLst/>
                <a:gdLst>
                  <a:gd name="connsiteX0" fmla="*/ 83016 w 1029264"/>
                  <a:gd name="connsiteY0" fmla="*/ 0 h 166032"/>
                  <a:gd name="connsiteX1" fmla="*/ 1029264 w 1029264"/>
                  <a:gd name="connsiteY1" fmla="*/ 0 h 166032"/>
                  <a:gd name="connsiteX2" fmla="*/ 1029264 w 1029264"/>
                  <a:gd name="connsiteY2" fmla="*/ 166032 h 166032"/>
                  <a:gd name="connsiteX3" fmla="*/ 83016 w 1029264"/>
                  <a:gd name="connsiteY3" fmla="*/ 166032 h 166032"/>
                  <a:gd name="connsiteX4" fmla="*/ 0 w 1029264"/>
                  <a:gd name="connsiteY4" fmla="*/ 83016 h 166032"/>
                  <a:gd name="connsiteX5" fmla="*/ 83016 w 1029264"/>
                  <a:gd name="connsiteY5" fmla="*/ 0 h 166032"/>
                  <a:gd name="connsiteX0" fmla="*/ 52990 w 999238"/>
                  <a:gd name="connsiteY0" fmla="*/ 0 h 166032"/>
                  <a:gd name="connsiteX1" fmla="*/ 999238 w 999238"/>
                  <a:gd name="connsiteY1" fmla="*/ 0 h 166032"/>
                  <a:gd name="connsiteX2" fmla="*/ 999238 w 999238"/>
                  <a:gd name="connsiteY2" fmla="*/ 166032 h 166032"/>
                  <a:gd name="connsiteX3" fmla="*/ 52990 w 999238"/>
                  <a:gd name="connsiteY3" fmla="*/ 166032 h 166032"/>
                  <a:gd name="connsiteX4" fmla="*/ 0 w 999238"/>
                  <a:gd name="connsiteY4" fmla="*/ 83018 h 166032"/>
                  <a:gd name="connsiteX5" fmla="*/ 52990 w 999238"/>
                  <a:gd name="connsiteY5" fmla="*/ 0 h 166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99238" h="166032">
                    <a:moveTo>
                      <a:pt x="52990" y="0"/>
                    </a:moveTo>
                    <a:lnTo>
                      <a:pt x="999238" y="0"/>
                    </a:lnTo>
                    <a:lnTo>
                      <a:pt x="999238" y="166032"/>
                    </a:lnTo>
                    <a:lnTo>
                      <a:pt x="52990" y="166032"/>
                    </a:lnTo>
                    <a:cubicBezTo>
                      <a:pt x="7142" y="166032"/>
                      <a:pt x="0" y="128866"/>
                      <a:pt x="0" y="83018"/>
                    </a:cubicBezTo>
                    <a:cubicBezTo>
                      <a:pt x="0" y="37170"/>
                      <a:pt x="7142" y="0"/>
                      <a:pt x="52990" y="0"/>
                    </a:cubicBezTo>
                    <a:close/>
                  </a:path>
                </a:pathLst>
              </a:custGeom>
              <a:solidFill>
                <a:schemeClr val="bg1">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85" name="组合 58"/>
              <p:cNvGrpSpPr/>
              <p:nvPr/>
            </p:nvGrpSpPr>
            <p:grpSpPr>
              <a:xfrm flipH="1">
                <a:off x="3557398" y="1298032"/>
                <a:ext cx="479014" cy="394133"/>
                <a:chOff x="6024284" y="-1023823"/>
                <a:chExt cx="1839559" cy="948519"/>
              </a:xfrm>
            </p:grpSpPr>
            <p:sp>
              <p:nvSpPr>
                <p:cNvPr id="86" name="任意多边形 85"/>
                <p:cNvSpPr/>
                <p:nvPr/>
              </p:nvSpPr>
              <p:spPr>
                <a:xfrm flipH="1">
                  <a:off x="6024284" y="-1023823"/>
                  <a:ext cx="1839559" cy="948519"/>
                </a:xfrm>
                <a:custGeom>
                  <a:avLst/>
                  <a:gdLst>
                    <a:gd name="connsiteX0" fmla="*/ 0 w 1957893"/>
                    <a:gd name="connsiteY0" fmla="*/ 554018 h 1108038"/>
                    <a:gd name="connsiteX1" fmla="*/ 0 w 1957893"/>
                    <a:gd name="connsiteY1" fmla="*/ 554019 h 1108038"/>
                    <a:gd name="connsiteX2" fmla="*/ 0 w 1957893"/>
                    <a:gd name="connsiteY2" fmla="*/ 554019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1256 w 1957893"/>
                    <a:gd name="connsiteY7" fmla="*/ 665672 h 1108038"/>
                    <a:gd name="connsiteX8" fmla="*/ 0 w 1957893"/>
                    <a:gd name="connsiteY8" fmla="*/ 554019 h 1108038"/>
                    <a:gd name="connsiteX9" fmla="*/ 11256 w 1957893"/>
                    <a:gd name="connsiteY9" fmla="*/ 442365 h 1108038"/>
                    <a:gd name="connsiteX10" fmla="*/ 554019 w 1957893"/>
                    <a:gd name="connsiteY10" fmla="*/ 0 h 1108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57893" h="1108038">
                      <a:moveTo>
                        <a:pt x="0" y="554018"/>
                      </a:moveTo>
                      <a:lnTo>
                        <a:pt x="0" y="554019"/>
                      </a:lnTo>
                      <a:lnTo>
                        <a:pt x="0" y="554019"/>
                      </a:lnTo>
                      <a:close/>
                      <a:moveTo>
                        <a:pt x="554019" y="0"/>
                      </a:moveTo>
                      <a:lnTo>
                        <a:pt x="1957893" y="0"/>
                      </a:lnTo>
                      <a:lnTo>
                        <a:pt x="1957893" y="1108038"/>
                      </a:lnTo>
                      <a:lnTo>
                        <a:pt x="554019" y="1108037"/>
                      </a:lnTo>
                      <a:cubicBezTo>
                        <a:pt x="286290" y="1108037"/>
                        <a:pt x="62916" y="918129"/>
                        <a:pt x="11256" y="665672"/>
                      </a:cubicBezTo>
                      <a:lnTo>
                        <a:pt x="0" y="554019"/>
                      </a:lnTo>
                      <a:lnTo>
                        <a:pt x="11256" y="442365"/>
                      </a:lnTo>
                      <a:cubicBezTo>
                        <a:pt x="62916" y="189908"/>
                        <a:pt x="286290" y="0"/>
                        <a:pt x="554019" y="0"/>
                      </a:cubicBezTo>
                      <a:close/>
                    </a:path>
                  </a:pathLst>
                </a:custGeom>
                <a:gradFill>
                  <a:gsLst>
                    <a:gs pos="0">
                      <a:srgbClr val="70AC2E"/>
                    </a:gs>
                    <a:gs pos="100000">
                      <a:srgbClr val="206F36"/>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7" name="任意多边形 86"/>
                <p:cNvSpPr/>
                <p:nvPr/>
              </p:nvSpPr>
              <p:spPr>
                <a:xfrm flipH="1">
                  <a:off x="7381877" y="-1020722"/>
                  <a:ext cx="481966" cy="942317"/>
                </a:xfrm>
                <a:custGeom>
                  <a:avLst/>
                  <a:gdLst>
                    <a:gd name="connsiteX0" fmla="*/ 481966 w 481966"/>
                    <a:gd name="connsiteY0" fmla="*/ 0 h 942317"/>
                    <a:gd name="connsiteX1" fmla="*/ 428392 w 481966"/>
                    <a:gd name="connsiteY1" fmla="*/ 4306 h 942317"/>
                    <a:gd name="connsiteX2" fmla="*/ 10576 w 481966"/>
                    <a:gd name="connsiteY2" fmla="*/ 375579 h 942317"/>
                    <a:gd name="connsiteX3" fmla="*/ 0 w 481966"/>
                    <a:gd name="connsiteY3" fmla="*/ 471159 h 942317"/>
                    <a:gd name="connsiteX4" fmla="*/ 10576 w 481966"/>
                    <a:gd name="connsiteY4" fmla="*/ 566737 h 942317"/>
                    <a:gd name="connsiteX5" fmla="*/ 428392 w 481966"/>
                    <a:gd name="connsiteY5" fmla="*/ 938010 h 942317"/>
                    <a:gd name="connsiteX6" fmla="*/ 481966 w 481966"/>
                    <a:gd name="connsiteY6" fmla="*/ 942317 h 9423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966" h="942317">
                      <a:moveTo>
                        <a:pt x="481966" y="0"/>
                      </a:moveTo>
                      <a:lnTo>
                        <a:pt x="428392" y="4306"/>
                      </a:lnTo>
                      <a:cubicBezTo>
                        <a:pt x="219040" y="38378"/>
                        <a:pt x="53046" y="186481"/>
                        <a:pt x="10576" y="375579"/>
                      </a:cubicBezTo>
                      <a:lnTo>
                        <a:pt x="0" y="471159"/>
                      </a:lnTo>
                      <a:lnTo>
                        <a:pt x="10576" y="566737"/>
                      </a:lnTo>
                      <a:cubicBezTo>
                        <a:pt x="53046" y="755835"/>
                        <a:pt x="219040" y="903939"/>
                        <a:pt x="428392" y="938010"/>
                      </a:cubicBezTo>
                      <a:lnTo>
                        <a:pt x="481966" y="942317"/>
                      </a:lnTo>
                      <a:close/>
                    </a:path>
                  </a:pathLst>
                </a:custGeom>
                <a:gradFill>
                  <a:gsLst>
                    <a:gs pos="0">
                      <a:srgbClr val="7ABC32"/>
                    </a:gs>
                    <a:gs pos="100000">
                      <a:srgbClr val="6C9133"/>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8" name="椭圆 87"/>
                <p:cNvSpPr/>
                <p:nvPr/>
              </p:nvSpPr>
              <p:spPr>
                <a:xfrm rot="20059799" flipH="1">
                  <a:off x="7362325" y="-916479"/>
                  <a:ext cx="206915" cy="338819"/>
                </a:xfrm>
                <a:prstGeom prst="ellipse">
                  <a:avLst/>
                </a:prstGeom>
                <a:solidFill>
                  <a:schemeClr val="bg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9" name="任意多边形 88"/>
                <p:cNvSpPr/>
                <p:nvPr/>
              </p:nvSpPr>
              <p:spPr>
                <a:xfrm flipH="1">
                  <a:off x="6038459" y="-815921"/>
                  <a:ext cx="1029264" cy="166032"/>
                </a:xfrm>
                <a:custGeom>
                  <a:avLst/>
                  <a:gdLst>
                    <a:gd name="connsiteX0" fmla="*/ 83016 w 1029264"/>
                    <a:gd name="connsiteY0" fmla="*/ 0 h 166032"/>
                    <a:gd name="connsiteX1" fmla="*/ 1029264 w 1029264"/>
                    <a:gd name="connsiteY1" fmla="*/ 0 h 166032"/>
                    <a:gd name="connsiteX2" fmla="*/ 1029264 w 1029264"/>
                    <a:gd name="connsiteY2" fmla="*/ 166032 h 166032"/>
                    <a:gd name="connsiteX3" fmla="*/ 83016 w 1029264"/>
                    <a:gd name="connsiteY3" fmla="*/ 166032 h 166032"/>
                    <a:gd name="connsiteX4" fmla="*/ 0 w 1029264"/>
                    <a:gd name="connsiteY4" fmla="*/ 83016 h 166032"/>
                    <a:gd name="connsiteX5" fmla="*/ 83016 w 1029264"/>
                    <a:gd name="connsiteY5" fmla="*/ 0 h 166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29264" h="166032">
                      <a:moveTo>
                        <a:pt x="83016" y="0"/>
                      </a:moveTo>
                      <a:lnTo>
                        <a:pt x="1029264" y="0"/>
                      </a:lnTo>
                      <a:lnTo>
                        <a:pt x="1029264" y="166032"/>
                      </a:lnTo>
                      <a:lnTo>
                        <a:pt x="83016" y="166032"/>
                      </a:lnTo>
                      <a:cubicBezTo>
                        <a:pt x="37168" y="166032"/>
                        <a:pt x="0" y="128864"/>
                        <a:pt x="0" y="83016"/>
                      </a:cubicBezTo>
                      <a:cubicBezTo>
                        <a:pt x="0" y="37168"/>
                        <a:pt x="37168" y="0"/>
                        <a:pt x="83016" y="0"/>
                      </a:cubicBezTo>
                      <a:close/>
                    </a:path>
                  </a:pathLst>
                </a:custGeom>
                <a:solidFill>
                  <a:schemeClr val="bg1">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80" name="文本框 63"/>
            <p:cNvSpPr txBox="1"/>
            <p:nvPr/>
          </p:nvSpPr>
          <p:spPr>
            <a:xfrm>
              <a:off x="4283523" y="3673180"/>
              <a:ext cx="450764" cy="400110"/>
            </a:xfrm>
            <a:prstGeom prst="rect">
              <a:avLst/>
            </a:prstGeom>
            <a:noFill/>
          </p:spPr>
          <p:txBody>
            <a:bodyPr wrap="none" rtlCol="0">
              <a:spAutoFit/>
            </a:bodyPr>
            <a:lstStyle/>
            <a:p>
              <a:r>
                <a:rPr lang="en-US" altLang="zh-CN" sz="2000" dirty="0" smtClean="0">
                  <a:solidFill>
                    <a:schemeClr val="bg1"/>
                  </a:solidFill>
                  <a:cs typeface="+mn-ea"/>
                  <a:sym typeface="+mn-lt"/>
                </a:rPr>
                <a:t>02</a:t>
              </a:r>
              <a:endParaRPr lang="zh-CN" altLang="en-US" sz="2000" dirty="0">
                <a:solidFill>
                  <a:schemeClr val="bg1"/>
                </a:solidFill>
                <a:cs typeface="+mn-ea"/>
                <a:sym typeface="+mn-lt"/>
              </a:endParaRPr>
            </a:p>
          </p:txBody>
        </p:sp>
        <p:sp>
          <p:nvSpPr>
            <p:cNvPr id="81" name="文本框 64"/>
            <p:cNvSpPr txBox="1"/>
            <p:nvPr/>
          </p:nvSpPr>
          <p:spPr>
            <a:xfrm>
              <a:off x="4802928" y="3696390"/>
              <a:ext cx="2031325" cy="338554"/>
            </a:xfrm>
            <a:prstGeom prst="rect">
              <a:avLst/>
            </a:prstGeom>
            <a:noFill/>
          </p:spPr>
          <p:txBody>
            <a:bodyPr wrap="none" rtlCol="0">
              <a:spAutoFit/>
            </a:bodyPr>
            <a:lstStyle/>
            <a:p>
              <a:r>
                <a:rPr lang="zh-CN" altLang="en-US" sz="1600" dirty="0" smtClean="0">
                  <a:cs typeface="+mn-ea"/>
                  <a:sym typeface="+mn-lt"/>
                </a:rPr>
                <a:t>健康扶贫存在的问题</a:t>
              </a:r>
              <a:endParaRPr lang="zh-CN" altLang="en-US" sz="1600" b="1" dirty="0">
                <a:solidFill>
                  <a:schemeClr val="tx1">
                    <a:lumMod val="75000"/>
                    <a:lumOff val="25000"/>
                  </a:schemeClr>
                </a:solidFill>
                <a:cs typeface="+mn-ea"/>
                <a:sym typeface="+mn-lt"/>
              </a:endParaRPr>
            </a:p>
          </p:txBody>
        </p:sp>
      </p:grpSp>
    </p:spTree>
    <p:extLst>
      <p:ext uri="{BB962C8B-B14F-4D97-AF65-F5344CB8AC3E}">
        <p14:creationId xmlns:p14="http://schemas.microsoft.com/office/powerpoint/2010/main" xmlns="" val="2342458480"/>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500"/>
                                        <p:tgtEl>
                                          <p:spTgt spid="6"/>
                                        </p:tgtEl>
                                      </p:cBhvr>
                                    </p:animEffect>
                                  </p:childTnLst>
                                </p:cTn>
                              </p:par>
                            </p:childTnLst>
                          </p:cTn>
                        </p:par>
                        <p:par>
                          <p:cTn id="8" fill="hold">
                            <p:stCondLst>
                              <p:cond delay="500"/>
                            </p:stCondLst>
                            <p:childTnLst>
                              <p:par>
                                <p:cTn id="9" presetID="2" presetClass="entr" presetSubtype="2" decel="3600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750" fill="hold"/>
                                        <p:tgtEl>
                                          <p:spTgt spid="2"/>
                                        </p:tgtEl>
                                        <p:attrNameLst>
                                          <p:attrName>ppt_x</p:attrName>
                                        </p:attrNameLst>
                                      </p:cBhvr>
                                      <p:tavLst>
                                        <p:tav tm="0">
                                          <p:val>
                                            <p:strVal val="1+#ppt_w/2"/>
                                          </p:val>
                                        </p:tav>
                                        <p:tav tm="100000">
                                          <p:val>
                                            <p:strVal val="#ppt_x"/>
                                          </p:val>
                                        </p:tav>
                                      </p:tavLst>
                                    </p:anim>
                                    <p:anim calcmode="lin" valueType="num">
                                      <p:cBhvr additive="base">
                                        <p:cTn id="12" dur="7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2" decel="36000" fill="hold" nodeType="withEffect">
                                  <p:stCondLst>
                                    <p:cond delay="7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750" fill="hold"/>
                                        <p:tgtEl>
                                          <p:spTgt spid="5"/>
                                        </p:tgtEl>
                                        <p:attrNameLst>
                                          <p:attrName>ppt_x</p:attrName>
                                        </p:attrNameLst>
                                      </p:cBhvr>
                                      <p:tavLst>
                                        <p:tav tm="0">
                                          <p:val>
                                            <p:strVal val="1+#ppt_w/2"/>
                                          </p:val>
                                        </p:tav>
                                        <p:tav tm="100000">
                                          <p:val>
                                            <p:strVal val="#ppt_x"/>
                                          </p:val>
                                        </p:tav>
                                      </p:tavLst>
                                    </p:anim>
                                    <p:anim calcmode="lin" valueType="num">
                                      <p:cBhvr additive="base">
                                        <p:cTn id="16" dur="750" fill="hold"/>
                                        <p:tgtEl>
                                          <p:spTgt spid="5"/>
                                        </p:tgtEl>
                                        <p:attrNameLst>
                                          <p:attrName>ppt_y</p:attrName>
                                        </p:attrNameLst>
                                      </p:cBhvr>
                                      <p:tavLst>
                                        <p:tav tm="0">
                                          <p:val>
                                            <p:strVal val="#ppt_y"/>
                                          </p:val>
                                        </p:tav>
                                        <p:tav tm="100000">
                                          <p:val>
                                            <p:strVal val="#ppt_y"/>
                                          </p:val>
                                        </p:tav>
                                      </p:tavLst>
                                    </p:anim>
                                  </p:childTnLst>
                                </p:cTn>
                              </p:par>
                              <p:par>
                                <p:cTn id="17" presetID="2" presetClass="entr" presetSubtype="2" decel="36000" fill="hold" nodeType="withEffect">
                                  <p:stCondLst>
                                    <p:cond delay="750"/>
                                  </p:stCondLst>
                                  <p:childTnLst>
                                    <p:set>
                                      <p:cBhvr>
                                        <p:cTn id="18" dur="1" fill="hold">
                                          <p:stCondLst>
                                            <p:cond delay="0"/>
                                          </p:stCondLst>
                                        </p:cTn>
                                        <p:tgtEl>
                                          <p:spTgt spid="66"/>
                                        </p:tgtEl>
                                        <p:attrNameLst>
                                          <p:attrName>style.visibility</p:attrName>
                                        </p:attrNameLst>
                                      </p:cBhvr>
                                      <p:to>
                                        <p:strVal val="visible"/>
                                      </p:to>
                                    </p:set>
                                    <p:anim calcmode="lin" valueType="num">
                                      <p:cBhvr additive="base">
                                        <p:cTn id="19" dur="750" fill="hold"/>
                                        <p:tgtEl>
                                          <p:spTgt spid="66"/>
                                        </p:tgtEl>
                                        <p:attrNameLst>
                                          <p:attrName>ppt_x</p:attrName>
                                        </p:attrNameLst>
                                      </p:cBhvr>
                                      <p:tavLst>
                                        <p:tav tm="0">
                                          <p:val>
                                            <p:strVal val="1+#ppt_w/2"/>
                                          </p:val>
                                        </p:tav>
                                        <p:tav tm="100000">
                                          <p:val>
                                            <p:strVal val="#ppt_x"/>
                                          </p:val>
                                        </p:tav>
                                      </p:tavLst>
                                    </p:anim>
                                    <p:anim calcmode="lin" valueType="num">
                                      <p:cBhvr additive="base">
                                        <p:cTn id="20" dur="750" fill="hold"/>
                                        <p:tgtEl>
                                          <p:spTgt spid="66"/>
                                        </p:tgtEl>
                                        <p:attrNameLst>
                                          <p:attrName>ppt_y</p:attrName>
                                        </p:attrNameLst>
                                      </p:cBhvr>
                                      <p:tavLst>
                                        <p:tav tm="0">
                                          <p:val>
                                            <p:strVal val="#ppt_y"/>
                                          </p:val>
                                        </p:tav>
                                        <p:tav tm="100000">
                                          <p:val>
                                            <p:strVal val="#ppt_y"/>
                                          </p:val>
                                        </p:tav>
                                      </p:tavLst>
                                    </p:anim>
                                  </p:childTnLst>
                                </p:cTn>
                              </p:par>
                              <p:par>
                                <p:cTn id="21" presetID="2" presetClass="entr" presetSubtype="2" decel="36000" fill="hold" nodeType="withEffect">
                                  <p:stCondLst>
                                    <p:cond delay="750"/>
                                  </p:stCondLst>
                                  <p:childTnLst>
                                    <p:set>
                                      <p:cBhvr>
                                        <p:cTn id="22" dur="1" fill="hold">
                                          <p:stCondLst>
                                            <p:cond delay="0"/>
                                          </p:stCondLst>
                                        </p:cTn>
                                        <p:tgtEl>
                                          <p:spTgt spid="78"/>
                                        </p:tgtEl>
                                        <p:attrNameLst>
                                          <p:attrName>style.visibility</p:attrName>
                                        </p:attrNameLst>
                                      </p:cBhvr>
                                      <p:to>
                                        <p:strVal val="visible"/>
                                      </p:to>
                                    </p:set>
                                    <p:anim calcmode="lin" valueType="num">
                                      <p:cBhvr additive="base">
                                        <p:cTn id="23" dur="750" fill="hold"/>
                                        <p:tgtEl>
                                          <p:spTgt spid="78"/>
                                        </p:tgtEl>
                                        <p:attrNameLst>
                                          <p:attrName>ppt_x</p:attrName>
                                        </p:attrNameLst>
                                      </p:cBhvr>
                                      <p:tavLst>
                                        <p:tav tm="0">
                                          <p:val>
                                            <p:strVal val="1+#ppt_w/2"/>
                                          </p:val>
                                        </p:tav>
                                        <p:tav tm="100000">
                                          <p:val>
                                            <p:strVal val="#ppt_x"/>
                                          </p:val>
                                        </p:tav>
                                      </p:tavLst>
                                    </p:anim>
                                    <p:anim calcmode="lin" valueType="num">
                                      <p:cBhvr additive="base">
                                        <p:cTn id="24" dur="750" fill="hold"/>
                                        <p:tgtEl>
                                          <p:spTgt spid="7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669811" y="942039"/>
            <a:ext cx="2673687" cy="450000"/>
            <a:chOff x="4502931" y="2039319"/>
            <a:chExt cx="2673687" cy="450000"/>
          </a:xfrm>
        </p:grpSpPr>
        <p:grpSp>
          <p:nvGrpSpPr>
            <p:cNvPr id="3" name="组合 32"/>
            <p:cNvGrpSpPr>
              <a:grpSpLocks noChangeAspect="1"/>
            </p:cNvGrpSpPr>
            <p:nvPr/>
          </p:nvGrpSpPr>
          <p:grpSpPr>
            <a:xfrm>
              <a:off x="4502931" y="2039319"/>
              <a:ext cx="2673687" cy="450000"/>
              <a:chOff x="3557398" y="1298032"/>
              <a:chExt cx="2341758" cy="394134"/>
            </a:xfrm>
          </p:grpSpPr>
          <p:sp>
            <p:nvSpPr>
              <p:cNvPr id="6" name="任意多边形 5"/>
              <p:cNvSpPr/>
              <p:nvPr/>
            </p:nvSpPr>
            <p:spPr>
              <a:xfrm flipH="1">
                <a:off x="4036409" y="1298033"/>
                <a:ext cx="1862747" cy="394133"/>
              </a:xfrm>
              <a:custGeom>
                <a:avLst/>
                <a:gdLst>
                  <a:gd name="connsiteX0" fmla="*/ 0 w 1957893"/>
                  <a:gd name="connsiteY0" fmla="*/ 554018 h 1108038"/>
                  <a:gd name="connsiteX1" fmla="*/ 0 w 1957893"/>
                  <a:gd name="connsiteY1" fmla="*/ 554019 h 1108038"/>
                  <a:gd name="connsiteX2" fmla="*/ 0 w 1957893"/>
                  <a:gd name="connsiteY2" fmla="*/ 554019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1256 w 1957893"/>
                  <a:gd name="connsiteY7" fmla="*/ 665672 h 1108038"/>
                  <a:gd name="connsiteX8" fmla="*/ 0 w 1957893"/>
                  <a:gd name="connsiteY8" fmla="*/ 554019 h 1108038"/>
                  <a:gd name="connsiteX9" fmla="*/ 11256 w 1957893"/>
                  <a:gd name="connsiteY9" fmla="*/ 442365 h 1108038"/>
                  <a:gd name="connsiteX10" fmla="*/ 554019 w 1957893"/>
                  <a:gd name="connsiteY10"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1256 w 1957893"/>
                  <a:gd name="connsiteY8" fmla="*/ 665672 h 1108038"/>
                  <a:gd name="connsiteX9" fmla="*/ 0 w 1957893"/>
                  <a:gd name="connsiteY9" fmla="*/ 554019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1256 w 1957893"/>
                  <a:gd name="connsiteY8" fmla="*/ 665672 h 1108038"/>
                  <a:gd name="connsiteX9" fmla="*/ 141417 w 1957893"/>
                  <a:gd name="connsiteY9" fmla="*/ 554021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80957 w 1957893"/>
                  <a:gd name="connsiteY10" fmla="*/ 428182 h 1108038"/>
                  <a:gd name="connsiteX11" fmla="*/ 554019 w 1957893"/>
                  <a:gd name="connsiteY11" fmla="*/ 0 h 1108038"/>
                  <a:gd name="connsiteX0" fmla="*/ 175358 w 1957893"/>
                  <a:gd name="connsiteY0" fmla="*/ 483112 h 1108038"/>
                  <a:gd name="connsiteX1" fmla="*/ 0 w 1957893"/>
                  <a:gd name="connsiteY1" fmla="*/ 554019 h 1108038"/>
                  <a:gd name="connsiteX2" fmla="*/ 0 w 1957893"/>
                  <a:gd name="connsiteY2" fmla="*/ 554019 h 1108038"/>
                  <a:gd name="connsiteX3" fmla="*/ 175358 w 1957893"/>
                  <a:gd name="connsiteY3" fmla="*/ 483112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80957 w 1957893"/>
                  <a:gd name="connsiteY10" fmla="*/ 428182 h 1108038"/>
                  <a:gd name="connsiteX11" fmla="*/ 554019 w 1957893"/>
                  <a:gd name="connsiteY11" fmla="*/ 0 h 1108038"/>
                  <a:gd name="connsiteX0" fmla="*/ 175358 w 1957893"/>
                  <a:gd name="connsiteY0" fmla="*/ 483112 h 1108038"/>
                  <a:gd name="connsiteX1" fmla="*/ 0 w 1957893"/>
                  <a:gd name="connsiteY1" fmla="*/ 554019 h 1108038"/>
                  <a:gd name="connsiteX2" fmla="*/ 175358 w 1957893"/>
                  <a:gd name="connsiteY2" fmla="*/ 483112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52673 w 1957893"/>
                  <a:gd name="connsiteY7" fmla="*/ 679852 h 1108038"/>
                  <a:gd name="connsiteX8" fmla="*/ 141417 w 1957893"/>
                  <a:gd name="connsiteY8" fmla="*/ 554021 h 1108038"/>
                  <a:gd name="connsiteX9" fmla="*/ 180957 w 1957893"/>
                  <a:gd name="connsiteY9" fmla="*/ 428182 h 1108038"/>
                  <a:gd name="connsiteX10" fmla="*/ 554019 w 1957893"/>
                  <a:gd name="connsiteY10" fmla="*/ 0 h 1108038"/>
                  <a:gd name="connsiteX0" fmla="*/ 412602 w 1816476"/>
                  <a:gd name="connsiteY0" fmla="*/ 0 h 1108038"/>
                  <a:gd name="connsiteX1" fmla="*/ 1816476 w 1816476"/>
                  <a:gd name="connsiteY1" fmla="*/ 0 h 1108038"/>
                  <a:gd name="connsiteX2" fmla="*/ 1816476 w 1816476"/>
                  <a:gd name="connsiteY2" fmla="*/ 1108038 h 1108038"/>
                  <a:gd name="connsiteX3" fmla="*/ 412602 w 1816476"/>
                  <a:gd name="connsiteY3" fmla="*/ 1108037 h 1108038"/>
                  <a:gd name="connsiteX4" fmla="*/ 11256 w 1816476"/>
                  <a:gd name="connsiteY4" fmla="*/ 679852 h 1108038"/>
                  <a:gd name="connsiteX5" fmla="*/ 0 w 1816476"/>
                  <a:gd name="connsiteY5" fmla="*/ 554021 h 1108038"/>
                  <a:gd name="connsiteX6" fmla="*/ 39540 w 1816476"/>
                  <a:gd name="connsiteY6" fmla="*/ 428182 h 1108038"/>
                  <a:gd name="connsiteX7" fmla="*/ 412602 w 1816476"/>
                  <a:gd name="connsiteY7" fmla="*/ 0 h 1108038"/>
                  <a:gd name="connsiteX0" fmla="*/ 412602 w 1816476"/>
                  <a:gd name="connsiteY0" fmla="*/ 0 h 1108038"/>
                  <a:gd name="connsiteX1" fmla="*/ 1816476 w 1816476"/>
                  <a:gd name="connsiteY1" fmla="*/ 0 h 1108038"/>
                  <a:gd name="connsiteX2" fmla="*/ 1816476 w 1816476"/>
                  <a:gd name="connsiteY2" fmla="*/ 1108038 h 1108038"/>
                  <a:gd name="connsiteX3" fmla="*/ 412602 w 1816476"/>
                  <a:gd name="connsiteY3" fmla="*/ 1108037 h 1108038"/>
                  <a:gd name="connsiteX4" fmla="*/ 11256 w 1816476"/>
                  <a:gd name="connsiteY4" fmla="*/ 679852 h 1108038"/>
                  <a:gd name="connsiteX5" fmla="*/ 0 w 1816476"/>
                  <a:gd name="connsiteY5" fmla="*/ 554021 h 1108038"/>
                  <a:gd name="connsiteX6" fmla="*/ 412602 w 1816476"/>
                  <a:gd name="connsiteY6" fmla="*/ 0 h 1108038"/>
                  <a:gd name="connsiteX0" fmla="*/ 401346 w 1805220"/>
                  <a:gd name="connsiteY0" fmla="*/ 0 h 1108038"/>
                  <a:gd name="connsiteX1" fmla="*/ 1805220 w 1805220"/>
                  <a:gd name="connsiteY1" fmla="*/ 0 h 1108038"/>
                  <a:gd name="connsiteX2" fmla="*/ 1805220 w 1805220"/>
                  <a:gd name="connsiteY2" fmla="*/ 1108038 h 1108038"/>
                  <a:gd name="connsiteX3" fmla="*/ 401346 w 1805220"/>
                  <a:gd name="connsiteY3" fmla="*/ 1108037 h 1108038"/>
                  <a:gd name="connsiteX4" fmla="*/ 0 w 1805220"/>
                  <a:gd name="connsiteY4" fmla="*/ 679852 h 1108038"/>
                  <a:gd name="connsiteX5" fmla="*/ 401346 w 1805220"/>
                  <a:gd name="connsiteY5" fmla="*/ 0 h 1108038"/>
                  <a:gd name="connsiteX0" fmla="*/ 175484 w 1579358"/>
                  <a:gd name="connsiteY0" fmla="*/ 0 h 1108038"/>
                  <a:gd name="connsiteX1" fmla="*/ 1579358 w 1579358"/>
                  <a:gd name="connsiteY1" fmla="*/ 0 h 1108038"/>
                  <a:gd name="connsiteX2" fmla="*/ 1579358 w 1579358"/>
                  <a:gd name="connsiteY2" fmla="*/ 1108038 h 1108038"/>
                  <a:gd name="connsiteX3" fmla="*/ 175484 w 1579358"/>
                  <a:gd name="connsiteY3" fmla="*/ 1108037 h 1108038"/>
                  <a:gd name="connsiteX4" fmla="*/ 175484 w 1579358"/>
                  <a:gd name="connsiteY4" fmla="*/ 0 h 1108038"/>
                  <a:gd name="connsiteX0" fmla="*/ 169378 w 1573252"/>
                  <a:gd name="connsiteY0" fmla="*/ 0 h 1108038"/>
                  <a:gd name="connsiteX1" fmla="*/ 1573252 w 1573252"/>
                  <a:gd name="connsiteY1" fmla="*/ 0 h 1108038"/>
                  <a:gd name="connsiteX2" fmla="*/ 1573252 w 1573252"/>
                  <a:gd name="connsiteY2" fmla="*/ 1108038 h 1108038"/>
                  <a:gd name="connsiteX3" fmla="*/ 169378 w 1573252"/>
                  <a:gd name="connsiteY3" fmla="*/ 1108037 h 1108038"/>
                  <a:gd name="connsiteX4" fmla="*/ 169378 w 1573252"/>
                  <a:gd name="connsiteY4" fmla="*/ 0 h 1108038"/>
                  <a:gd name="connsiteX0" fmla="*/ 157058 w 1560932"/>
                  <a:gd name="connsiteY0" fmla="*/ 0 h 1108038"/>
                  <a:gd name="connsiteX1" fmla="*/ 1560932 w 1560932"/>
                  <a:gd name="connsiteY1" fmla="*/ 0 h 1108038"/>
                  <a:gd name="connsiteX2" fmla="*/ 1560932 w 1560932"/>
                  <a:gd name="connsiteY2" fmla="*/ 1108038 h 1108038"/>
                  <a:gd name="connsiteX3" fmla="*/ 157058 w 1560932"/>
                  <a:gd name="connsiteY3" fmla="*/ 1108037 h 1108038"/>
                  <a:gd name="connsiteX4" fmla="*/ 157058 w 1560932"/>
                  <a:gd name="connsiteY4" fmla="*/ 0 h 1108038"/>
                  <a:gd name="connsiteX0" fmla="*/ 144739 w 1548613"/>
                  <a:gd name="connsiteY0" fmla="*/ 0 h 1108038"/>
                  <a:gd name="connsiteX1" fmla="*/ 1548613 w 1548613"/>
                  <a:gd name="connsiteY1" fmla="*/ 0 h 1108038"/>
                  <a:gd name="connsiteX2" fmla="*/ 1548613 w 1548613"/>
                  <a:gd name="connsiteY2" fmla="*/ 1108038 h 1108038"/>
                  <a:gd name="connsiteX3" fmla="*/ 144739 w 1548613"/>
                  <a:gd name="connsiteY3" fmla="*/ 1108037 h 1108038"/>
                  <a:gd name="connsiteX4" fmla="*/ 144739 w 1548613"/>
                  <a:gd name="connsiteY4" fmla="*/ 0 h 1108038"/>
                  <a:gd name="connsiteX0" fmla="*/ 133627 w 1537501"/>
                  <a:gd name="connsiteY0" fmla="*/ 0 h 1108038"/>
                  <a:gd name="connsiteX1" fmla="*/ 1537501 w 1537501"/>
                  <a:gd name="connsiteY1" fmla="*/ 0 h 1108038"/>
                  <a:gd name="connsiteX2" fmla="*/ 1537501 w 1537501"/>
                  <a:gd name="connsiteY2" fmla="*/ 1108038 h 1108038"/>
                  <a:gd name="connsiteX3" fmla="*/ 133627 w 1537501"/>
                  <a:gd name="connsiteY3" fmla="*/ 1108037 h 1108038"/>
                  <a:gd name="connsiteX4" fmla="*/ 133627 w 1537501"/>
                  <a:gd name="connsiteY4" fmla="*/ 0 h 1108038"/>
                  <a:gd name="connsiteX0" fmla="*/ 114338 w 1518212"/>
                  <a:gd name="connsiteY0" fmla="*/ 0 h 1108038"/>
                  <a:gd name="connsiteX1" fmla="*/ 1518212 w 1518212"/>
                  <a:gd name="connsiteY1" fmla="*/ 0 h 1108038"/>
                  <a:gd name="connsiteX2" fmla="*/ 1518212 w 1518212"/>
                  <a:gd name="connsiteY2" fmla="*/ 1108038 h 1108038"/>
                  <a:gd name="connsiteX3" fmla="*/ 114338 w 1518212"/>
                  <a:gd name="connsiteY3" fmla="*/ 1108037 h 1108038"/>
                  <a:gd name="connsiteX4" fmla="*/ 114338 w 1518212"/>
                  <a:gd name="connsiteY4" fmla="*/ 0 h 1108038"/>
                  <a:gd name="connsiteX0" fmla="*/ 126267 w 1530141"/>
                  <a:gd name="connsiteY0" fmla="*/ 0 h 1108038"/>
                  <a:gd name="connsiteX1" fmla="*/ 1530141 w 1530141"/>
                  <a:gd name="connsiteY1" fmla="*/ 0 h 1108038"/>
                  <a:gd name="connsiteX2" fmla="*/ 1530141 w 1530141"/>
                  <a:gd name="connsiteY2" fmla="*/ 1108038 h 1108038"/>
                  <a:gd name="connsiteX3" fmla="*/ 126267 w 1530141"/>
                  <a:gd name="connsiteY3" fmla="*/ 1108037 h 1108038"/>
                  <a:gd name="connsiteX4" fmla="*/ 126267 w 1530141"/>
                  <a:gd name="connsiteY4" fmla="*/ 0 h 1108038"/>
                  <a:gd name="connsiteX0" fmla="*/ 124271 w 1528145"/>
                  <a:gd name="connsiteY0" fmla="*/ 0 h 1108038"/>
                  <a:gd name="connsiteX1" fmla="*/ 1528145 w 1528145"/>
                  <a:gd name="connsiteY1" fmla="*/ 0 h 1108038"/>
                  <a:gd name="connsiteX2" fmla="*/ 1528145 w 1528145"/>
                  <a:gd name="connsiteY2" fmla="*/ 1108038 h 1108038"/>
                  <a:gd name="connsiteX3" fmla="*/ 124271 w 1528145"/>
                  <a:gd name="connsiteY3" fmla="*/ 1108037 h 1108038"/>
                  <a:gd name="connsiteX4" fmla="*/ 124271 w 1528145"/>
                  <a:gd name="connsiteY4" fmla="*/ 0 h 1108038"/>
                  <a:gd name="connsiteX0" fmla="*/ 121820 w 1525694"/>
                  <a:gd name="connsiteY0" fmla="*/ 0 h 1108038"/>
                  <a:gd name="connsiteX1" fmla="*/ 1525694 w 1525694"/>
                  <a:gd name="connsiteY1" fmla="*/ 0 h 1108038"/>
                  <a:gd name="connsiteX2" fmla="*/ 1525694 w 1525694"/>
                  <a:gd name="connsiteY2" fmla="*/ 1108038 h 1108038"/>
                  <a:gd name="connsiteX3" fmla="*/ 121820 w 1525694"/>
                  <a:gd name="connsiteY3" fmla="*/ 1108037 h 1108038"/>
                  <a:gd name="connsiteX4" fmla="*/ 121820 w 1525694"/>
                  <a:gd name="connsiteY4" fmla="*/ 0 h 1108038"/>
                  <a:gd name="connsiteX0" fmla="*/ 122631 w 1526505"/>
                  <a:gd name="connsiteY0" fmla="*/ 0 h 1108038"/>
                  <a:gd name="connsiteX1" fmla="*/ 1526505 w 1526505"/>
                  <a:gd name="connsiteY1" fmla="*/ 0 h 1108038"/>
                  <a:gd name="connsiteX2" fmla="*/ 1526505 w 1526505"/>
                  <a:gd name="connsiteY2" fmla="*/ 1108038 h 1108038"/>
                  <a:gd name="connsiteX3" fmla="*/ 122631 w 1526505"/>
                  <a:gd name="connsiteY3" fmla="*/ 1108037 h 1108038"/>
                  <a:gd name="connsiteX4" fmla="*/ 122631 w 1526505"/>
                  <a:gd name="connsiteY4" fmla="*/ 0 h 1108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6505" h="1108038">
                    <a:moveTo>
                      <a:pt x="122631" y="0"/>
                    </a:moveTo>
                    <a:lnTo>
                      <a:pt x="1526505" y="0"/>
                    </a:lnTo>
                    <a:lnTo>
                      <a:pt x="1526505" y="1108038"/>
                    </a:lnTo>
                    <a:lnTo>
                      <a:pt x="122631" y="1108037"/>
                    </a:lnTo>
                    <a:cubicBezTo>
                      <a:pt x="-73587" y="920274"/>
                      <a:pt x="-4566" y="41633"/>
                      <a:pt x="122631" y="0"/>
                    </a:cubicBezTo>
                    <a:close/>
                  </a:path>
                </a:pathLst>
              </a:custGeom>
              <a:gradFill>
                <a:gsLst>
                  <a:gs pos="57000">
                    <a:schemeClr val="bg1">
                      <a:lumMod val="95000"/>
                    </a:schemeClr>
                  </a:gs>
                  <a:gs pos="0">
                    <a:schemeClr val="bg1">
                      <a:lumMod val="85000"/>
                    </a:schemeClr>
                  </a:gs>
                  <a:gs pos="100000">
                    <a:schemeClr val="bg1">
                      <a:lumMod val="59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p:cNvSpPr/>
              <p:nvPr/>
            </p:nvSpPr>
            <p:spPr>
              <a:xfrm rot="20059799" flipH="1">
                <a:off x="5693546" y="1336933"/>
                <a:ext cx="80208" cy="140787"/>
              </a:xfrm>
              <a:prstGeom prst="ellipse">
                <a:avLst/>
              </a:prstGeom>
              <a:solidFill>
                <a:schemeClr val="bg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任意多边形 7"/>
              <p:cNvSpPr/>
              <p:nvPr/>
            </p:nvSpPr>
            <p:spPr>
              <a:xfrm flipH="1">
                <a:off x="4036411" y="1384421"/>
                <a:ext cx="1071959" cy="68989"/>
              </a:xfrm>
              <a:custGeom>
                <a:avLst/>
                <a:gdLst>
                  <a:gd name="connsiteX0" fmla="*/ 83016 w 1029264"/>
                  <a:gd name="connsiteY0" fmla="*/ 0 h 166032"/>
                  <a:gd name="connsiteX1" fmla="*/ 1029264 w 1029264"/>
                  <a:gd name="connsiteY1" fmla="*/ 0 h 166032"/>
                  <a:gd name="connsiteX2" fmla="*/ 1029264 w 1029264"/>
                  <a:gd name="connsiteY2" fmla="*/ 166032 h 166032"/>
                  <a:gd name="connsiteX3" fmla="*/ 83016 w 1029264"/>
                  <a:gd name="connsiteY3" fmla="*/ 166032 h 166032"/>
                  <a:gd name="connsiteX4" fmla="*/ 0 w 1029264"/>
                  <a:gd name="connsiteY4" fmla="*/ 83016 h 166032"/>
                  <a:gd name="connsiteX5" fmla="*/ 83016 w 1029264"/>
                  <a:gd name="connsiteY5" fmla="*/ 0 h 166032"/>
                  <a:gd name="connsiteX0" fmla="*/ 52990 w 999238"/>
                  <a:gd name="connsiteY0" fmla="*/ 0 h 166032"/>
                  <a:gd name="connsiteX1" fmla="*/ 999238 w 999238"/>
                  <a:gd name="connsiteY1" fmla="*/ 0 h 166032"/>
                  <a:gd name="connsiteX2" fmla="*/ 999238 w 999238"/>
                  <a:gd name="connsiteY2" fmla="*/ 166032 h 166032"/>
                  <a:gd name="connsiteX3" fmla="*/ 52990 w 999238"/>
                  <a:gd name="connsiteY3" fmla="*/ 166032 h 166032"/>
                  <a:gd name="connsiteX4" fmla="*/ 0 w 999238"/>
                  <a:gd name="connsiteY4" fmla="*/ 83018 h 166032"/>
                  <a:gd name="connsiteX5" fmla="*/ 52990 w 999238"/>
                  <a:gd name="connsiteY5" fmla="*/ 0 h 166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99238" h="166032">
                    <a:moveTo>
                      <a:pt x="52990" y="0"/>
                    </a:moveTo>
                    <a:lnTo>
                      <a:pt x="999238" y="0"/>
                    </a:lnTo>
                    <a:lnTo>
                      <a:pt x="999238" y="166032"/>
                    </a:lnTo>
                    <a:lnTo>
                      <a:pt x="52990" y="166032"/>
                    </a:lnTo>
                    <a:cubicBezTo>
                      <a:pt x="7142" y="166032"/>
                      <a:pt x="0" y="128866"/>
                      <a:pt x="0" y="83018"/>
                    </a:cubicBezTo>
                    <a:cubicBezTo>
                      <a:pt x="0" y="37170"/>
                      <a:pt x="7142" y="0"/>
                      <a:pt x="52990" y="0"/>
                    </a:cubicBezTo>
                    <a:close/>
                  </a:path>
                </a:pathLst>
              </a:custGeom>
              <a:solidFill>
                <a:schemeClr val="bg1">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9" name="组合 36"/>
              <p:cNvGrpSpPr/>
              <p:nvPr/>
            </p:nvGrpSpPr>
            <p:grpSpPr>
              <a:xfrm flipH="1">
                <a:off x="3557398" y="1298032"/>
                <a:ext cx="479014" cy="394133"/>
                <a:chOff x="6024284" y="-1023823"/>
                <a:chExt cx="1839559" cy="948519"/>
              </a:xfrm>
            </p:grpSpPr>
            <p:sp>
              <p:nvSpPr>
                <p:cNvPr id="10" name="任意多边形 9"/>
                <p:cNvSpPr/>
                <p:nvPr/>
              </p:nvSpPr>
              <p:spPr>
                <a:xfrm flipH="1">
                  <a:off x="6024284" y="-1023823"/>
                  <a:ext cx="1839559" cy="948519"/>
                </a:xfrm>
                <a:custGeom>
                  <a:avLst/>
                  <a:gdLst>
                    <a:gd name="connsiteX0" fmla="*/ 0 w 1957893"/>
                    <a:gd name="connsiteY0" fmla="*/ 554018 h 1108038"/>
                    <a:gd name="connsiteX1" fmla="*/ 0 w 1957893"/>
                    <a:gd name="connsiteY1" fmla="*/ 554019 h 1108038"/>
                    <a:gd name="connsiteX2" fmla="*/ 0 w 1957893"/>
                    <a:gd name="connsiteY2" fmla="*/ 554019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1256 w 1957893"/>
                    <a:gd name="connsiteY7" fmla="*/ 665672 h 1108038"/>
                    <a:gd name="connsiteX8" fmla="*/ 0 w 1957893"/>
                    <a:gd name="connsiteY8" fmla="*/ 554019 h 1108038"/>
                    <a:gd name="connsiteX9" fmla="*/ 11256 w 1957893"/>
                    <a:gd name="connsiteY9" fmla="*/ 442365 h 1108038"/>
                    <a:gd name="connsiteX10" fmla="*/ 554019 w 1957893"/>
                    <a:gd name="connsiteY10" fmla="*/ 0 h 1108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57893" h="1108038">
                      <a:moveTo>
                        <a:pt x="0" y="554018"/>
                      </a:moveTo>
                      <a:lnTo>
                        <a:pt x="0" y="554019"/>
                      </a:lnTo>
                      <a:lnTo>
                        <a:pt x="0" y="554019"/>
                      </a:lnTo>
                      <a:close/>
                      <a:moveTo>
                        <a:pt x="554019" y="0"/>
                      </a:moveTo>
                      <a:lnTo>
                        <a:pt x="1957893" y="0"/>
                      </a:lnTo>
                      <a:lnTo>
                        <a:pt x="1957893" y="1108038"/>
                      </a:lnTo>
                      <a:lnTo>
                        <a:pt x="554019" y="1108037"/>
                      </a:lnTo>
                      <a:cubicBezTo>
                        <a:pt x="286290" y="1108037"/>
                        <a:pt x="62916" y="918129"/>
                        <a:pt x="11256" y="665672"/>
                      </a:cubicBezTo>
                      <a:lnTo>
                        <a:pt x="0" y="554019"/>
                      </a:lnTo>
                      <a:lnTo>
                        <a:pt x="11256" y="442365"/>
                      </a:lnTo>
                      <a:cubicBezTo>
                        <a:pt x="62916" y="189908"/>
                        <a:pt x="286290" y="0"/>
                        <a:pt x="554019" y="0"/>
                      </a:cubicBezTo>
                      <a:close/>
                    </a:path>
                  </a:pathLst>
                </a:custGeom>
                <a:gradFill>
                  <a:gsLst>
                    <a:gs pos="0">
                      <a:srgbClr val="70AC2E"/>
                    </a:gs>
                    <a:gs pos="100000">
                      <a:srgbClr val="206F36"/>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任意多边形 10"/>
                <p:cNvSpPr/>
                <p:nvPr/>
              </p:nvSpPr>
              <p:spPr>
                <a:xfrm flipH="1">
                  <a:off x="7381877" y="-1020722"/>
                  <a:ext cx="481966" cy="942317"/>
                </a:xfrm>
                <a:custGeom>
                  <a:avLst/>
                  <a:gdLst>
                    <a:gd name="connsiteX0" fmla="*/ 481966 w 481966"/>
                    <a:gd name="connsiteY0" fmla="*/ 0 h 942317"/>
                    <a:gd name="connsiteX1" fmla="*/ 428392 w 481966"/>
                    <a:gd name="connsiteY1" fmla="*/ 4306 h 942317"/>
                    <a:gd name="connsiteX2" fmla="*/ 10576 w 481966"/>
                    <a:gd name="connsiteY2" fmla="*/ 375579 h 942317"/>
                    <a:gd name="connsiteX3" fmla="*/ 0 w 481966"/>
                    <a:gd name="connsiteY3" fmla="*/ 471159 h 942317"/>
                    <a:gd name="connsiteX4" fmla="*/ 10576 w 481966"/>
                    <a:gd name="connsiteY4" fmla="*/ 566737 h 942317"/>
                    <a:gd name="connsiteX5" fmla="*/ 428392 w 481966"/>
                    <a:gd name="connsiteY5" fmla="*/ 938010 h 942317"/>
                    <a:gd name="connsiteX6" fmla="*/ 481966 w 481966"/>
                    <a:gd name="connsiteY6" fmla="*/ 942317 h 9423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966" h="942317">
                      <a:moveTo>
                        <a:pt x="481966" y="0"/>
                      </a:moveTo>
                      <a:lnTo>
                        <a:pt x="428392" y="4306"/>
                      </a:lnTo>
                      <a:cubicBezTo>
                        <a:pt x="219040" y="38378"/>
                        <a:pt x="53046" y="186481"/>
                        <a:pt x="10576" y="375579"/>
                      </a:cubicBezTo>
                      <a:lnTo>
                        <a:pt x="0" y="471159"/>
                      </a:lnTo>
                      <a:lnTo>
                        <a:pt x="10576" y="566737"/>
                      </a:lnTo>
                      <a:cubicBezTo>
                        <a:pt x="53046" y="755835"/>
                        <a:pt x="219040" y="903939"/>
                        <a:pt x="428392" y="938010"/>
                      </a:cubicBezTo>
                      <a:lnTo>
                        <a:pt x="481966" y="942317"/>
                      </a:lnTo>
                      <a:close/>
                    </a:path>
                  </a:pathLst>
                </a:custGeom>
                <a:gradFill>
                  <a:gsLst>
                    <a:gs pos="0">
                      <a:srgbClr val="7ABC32"/>
                    </a:gs>
                    <a:gs pos="100000">
                      <a:srgbClr val="6C9133"/>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椭圆 11"/>
                <p:cNvSpPr/>
                <p:nvPr/>
              </p:nvSpPr>
              <p:spPr>
                <a:xfrm rot="20059799" flipH="1">
                  <a:off x="7362325" y="-916479"/>
                  <a:ext cx="206915" cy="338819"/>
                </a:xfrm>
                <a:prstGeom prst="ellipse">
                  <a:avLst/>
                </a:prstGeom>
                <a:solidFill>
                  <a:schemeClr val="bg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任意多边形 12"/>
                <p:cNvSpPr/>
                <p:nvPr/>
              </p:nvSpPr>
              <p:spPr>
                <a:xfrm flipH="1">
                  <a:off x="6038459" y="-815921"/>
                  <a:ext cx="1029264" cy="166032"/>
                </a:xfrm>
                <a:custGeom>
                  <a:avLst/>
                  <a:gdLst>
                    <a:gd name="connsiteX0" fmla="*/ 83016 w 1029264"/>
                    <a:gd name="connsiteY0" fmla="*/ 0 h 166032"/>
                    <a:gd name="connsiteX1" fmla="*/ 1029264 w 1029264"/>
                    <a:gd name="connsiteY1" fmla="*/ 0 h 166032"/>
                    <a:gd name="connsiteX2" fmla="*/ 1029264 w 1029264"/>
                    <a:gd name="connsiteY2" fmla="*/ 166032 h 166032"/>
                    <a:gd name="connsiteX3" fmla="*/ 83016 w 1029264"/>
                    <a:gd name="connsiteY3" fmla="*/ 166032 h 166032"/>
                    <a:gd name="connsiteX4" fmla="*/ 0 w 1029264"/>
                    <a:gd name="connsiteY4" fmla="*/ 83016 h 166032"/>
                    <a:gd name="connsiteX5" fmla="*/ 83016 w 1029264"/>
                    <a:gd name="connsiteY5" fmla="*/ 0 h 166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29264" h="166032">
                      <a:moveTo>
                        <a:pt x="83016" y="0"/>
                      </a:moveTo>
                      <a:lnTo>
                        <a:pt x="1029264" y="0"/>
                      </a:lnTo>
                      <a:lnTo>
                        <a:pt x="1029264" y="166032"/>
                      </a:lnTo>
                      <a:lnTo>
                        <a:pt x="83016" y="166032"/>
                      </a:lnTo>
                      <a:cubicBezTo>
                        <a:pt x="37168" y="166032"/>
                        <a:pt x="0" y="128864"/>
                        <a:pt x="0" y="83016"/>
                      </a:cubicBezTo>
                      <a:cubicBezTo>
                        <a:pt x="0" y="37168"/>
                        <a:pt x="37168" y="0"/>
                        <a:pt x="83016" y="0"/>
                      </a:cubicBezTo>
                      <a:close/>
                    </a:path>
                  </a:pathLst>
                </a:custGeom>
                <a:solidFill>
                  <a:schemeClr val="bg1">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4" name="文本框 41"/>
            <p:cNvSpPr txBox="1"/>
            <p:nvPr/>
          </p:nvSpPr>
          <p:spPr>
            <a:xfrm>
              <a:off x="4582420" y="2071831"/>
              <a:ext cx="420308" cy="400110"/>
            </a:xfrm>
            <a:prstGeom prst="rect">
              <a:avLst/>
            </a:prstGeom>
            <a:noFill/>
          </p:spPr>
          <p:txBody>
            <a:bodyPr wrap="none" rtlCol="0">
              <a:spAutoFit/>
            </a:bodyPr>
            <a:lstStyle/>
            <a:p>
              <a:r>
                <a:rPr lang="en-US" altLang="zh-CN" sz="2000" dirty="0" smtClean="0">
                  <a:solidFill>
                    <a:schemeClr val="bg1"/>
                  </a:solidFill>
                  <a:cs typeface="+mn-ea"/>
                  <a:sym typeface="+mn-lt"/>
                </a:rPr>
                <a:t>01</a:t>
              </a:r>
              <a:endParaRPr lang="zh-CN" altLang="en-US" sz="2000" dirty="0">
                <a:solidFill>
                  <a:schemeClr val="bg1"/>
                </a:solidFill>
                <a:cs typeface="+mn-ea"/>
                <a:sym typeface="+mn-lt"/>
              </a:endParaRPr>
            </a:p>
          </p:txBody>
        </p:sp>
        <p:sp>
          <p:nvSpPr>
            <p:cNvPr id="5" name="文本框 42"/>
            <p:cNvSpPr txBox="1"/>
            <p:nvPr/>
          </p:nvSpPr>
          <p:spPr>
            <a:xfrm>
              <a:off x="5101825" y="2095041"/>
              <a:ext cx="2031325" cy="338554"/>
            </a:xfrm>
            <a:prstGeom prst="rect">
              <a:avLst/>
            </a:prstGeom>
            <a:noFill/>
          </p:spPr>
          <p:txBody>
            <a:bodyPr wrap="none" rtlCol="0">
              <a:spAutoFit/>
            </a:bodyPr>
            <a:lstStyle/>
            <a:p>
              <a:r>
                <a:rPr lang="zh-CN" altLang="en-US" sz="1600" dirty="0" smtClean="0">
                  <a:cs typeface="+mn-ea"/>
                  <a:sym typeface="+mn-lt"/>
                </a:rPr>
                <a:t>健康扶贫的主要任务</a:t>
              </a:r>
              <a:endParaRPr lang="zh-CN" altLang="en-US" sz="1600" b="1" dirty="0">
                <a:solidFill>
                  <a:schemeClr val="tx1">
                    <a:lumMod val="75000"/>
                    <a:lumOff val="25000"/>
                  </a:schemeClr>
                </a:solidFill>
                <a:cs typeface="+mn-ea"/>
                <a:sym typeface="+mn-lt"/>
              </a:endParaRPr>
            </a:p>
          </p:txBody>
        </p:sp>
      </p:grpSp>
      <p:sp>
        <p:nvSpPr>
          <p:cNvPr id="14" name="文本框 18"/>
          <p:cNvSpPr txBox="1"/>
          <p:nvPr/>
        </p:nvSpPr>
        <p:spPr>
          <a:xfrm>
            <a:off x="3159760" y="1717040"/>
            <a:ext cx="4947920" cy="2062103"/>
          </a:xfrm>
          <a:prstGeom prst="rect">
            <a:avLst/>
          </a:prstGeom>
          <a:noFill/>
        </p:spPr>
        <p:txBody>
          <a:bodyPr wrap="square" rtlCol="0">
            <a:spAutoFit/>
          </a:bodyPr>
          <a:lstStyle/>
          <a:p>
            <a:r>
              <a:rPr lang="zh-CN" altLang="en-US" sz="1600" b="1" dirty="0" smtClean="0">
                <a:latin typeface="方正黑体_GBK" pitchFamily="65" charset="-122"/>
                <a:ea typeface="方正黑体_GBK" pitchFamily="65" charset="-122"/>
              </a:rPr>
              <a:t>（</a:t>
            </a:r>
            <a:r>
              <a:rPr lang="en-US" altLang="zh-CN" sz="1600" b="1" dirty="0" smtClean="0">
                <a:latin typeface="方正黑体_GBK" pitchFamily="65" charset="-122"/>
                <a:ea typeface="方正黑体_GBK" pitchFamily="65" charset="-122"/>
              </a:rPr>
              <a:t>1</a:t>
            </a:r>
            <a:r>
              <a:rPr lang="zh-CN" altLang="en-US" sz="1600" b="1" dirty="0" smtClean="0">
                <a:latin typeface="方正黑体_GBK" pitchFamily="65" charset="-122"/>
                <a:ea typeface="方正黑体_GBK" pitchFamily="65" charset="-122"/>
              </a:rPr>
              <a:t>）</a:t>
            </a:r>
            <a:r>
              <a:rPr lang="zh-CN" altLang="zh-CN" sz="1600" dirty="0" smtClean="0">
                <a:latin typeface="方正黑体_GBK" pitchFamily="65" charset="-122"/>
                <a:ea typeface="方正黑体_GBK" pitchFamily="65" charset="-122"/>
              </a:rPr>
              <a:t>落实资助参保政策</a:t>
            </a:r>
          </a:p>
          <a:p>
            <a:endParaRPr lang="en-US" altLang="zh-CN" sz="1600" dirty="0" smtClean="0">
              <a:latin typeface="宋体"/>
              <a:ea typeface="宋体"/>
            </a:endParaRPr>
          </a:p>
          <a:p>
            <a:r>
              <a:rPr lang="en-US" altLang="zh-CN" sz="1600" dirty="0" smtClean="0">
                <a:latin typeface="方正仿宋_GBK" pitchFamily="65" charset="-122"/>
                <a:ea typeface="方正仿宋_GBK" pitchFamily="65" charset="-122"/>
              </a:rPr>
              <a:t>※</a:t>
            </a:r>
            <a:r>
              <a:rPr lang="zh-CN" altLang="en-US" sz="1600" dirty="0" smtClean="0">
                <a:latin typeface="方正仿宋_GBK" pitchFamily="65" charset="-122"/>
                <a:ea typeface="方正仿宋_GBK" pitchFamily="65" charset="-122"/>
              </a:rPr>
              <a:t>资助贫困户参加居民医疗保险。区财政出资，区医保局办理。</a:t>
            </a:r>
            <a:endParaRPr lang="en-US" altLang="zh-CN" sz="1600" dirty="0" smtClean="0">
              <a:latin typeface="方正仿宋_GBK" pitchFamily="65" charset="-122"/>
              <a:ea typeface="方正仿宋_GBK" pitchFamily="65" charset="-122"/>
            </a:endParaRPr>
          </a:p>
          <a:p>
            <a:endParaRPr lang="en-US" altLang="zh-CN" sz="1600" dirty="0" smtClean="0">
              <a:latin typeface="方正仿宋_GBK" pitchFamily="65" charset="-122"/>
              <a:ea typeface="方正仿宋_GBK" pitchFamily="65" charset="-122"/>
            </a:endParaRPr>
          </a:p>
          <a:p>
            <a:r>
              <a:rPr lang="en-US" altLang="zh-CN" sz="1600" dirty="0" smtClean="0">
                <a:latin typeface="方正仿宋_GBK" pitchFamily="65" charset="-122"/>
                <a:ea typeface="方正仿宋_GBK" pitchFamily="65" charset="-122"/>
              </a:rPr>
              <a:t>※</a:t>
            </a:r>
            <a:r>
              <a:rPr lang="zh-CN" altLang="en-US" sz="1600" dirty="0" smtClean="0">
                <a:latin typeface="方正仿宋_GBK" pitchFamily="65" charset="-122"/>
                <a:ea typeface="方正仿宋_GBK" pitchFamily="65" charset="-122"/>
              </a:rPr>
              <a:t>为贫困户统一参加精准脱贫保险（</a:t>
            </a:r>
            <a:r>
              <a:rPr lang="zh-CN" altLang="zh-CN" sz="1600" dirty="0" smtClean="0">
                <a:latin typeface="方正仿宋_GBK" pitchFamily="65" charset="-122"/>
                <a:ea typeface="方正仿宋_GBK" pitchFamily="65" charset="-122"/>
              </a:rPr>
              <a:t>大病补充商业保险</a:t>
            </a:r>
            <a:r>
              <a:rPr lang="zh-CN" altLang="en-US" sz="1600" dirty="0" smtClean="0">
                <a:latin typeface="方正仿宋_GBK" pitchFamily="65" charset="-122"/>
                <a:ea typeface="方正仿宋_GBK" pitchFamily="65" charset="-122"/>
              </a:rPr>
              <a:t>）。区财政出资，区扶贫办办理。</a:t>
            </a:r>
            <a:endParaRPr lang="en-US" altLang="zh-CN" sz="1600" dirty="0" smtClean="0">
              <a:latin typeface="方正仿宋_GBK" pitchFamily="65" charset="-122"/>
              <a:ea typeface="方正仿宋_GBK" pitchFamily="65" charset="-122"/>
            </a:endParaRPr>
          </a:p>
          <a:p>
            <a:endParaRPr lang="en-US" altLang="zh-CN" sz="1600" dirty="0" smtClean="0">
              <a:latin typeface="宋体"/>
              <a:ea typeface="宋体"/>
            </a:endParaRPr>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36000" fill="hold" nodeType="withEffect">
                                  <p:stCondLst>
                                    <p:cond delay="25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669811" y="942039"/>
            <a:ext cx="2673687" cy="450000"/>
            <a:chOff x="4502931" y="2039319"/>
            <a:chExt cx="2673687" cy="450000"/>
          </a:xfrm>
        </p:grpSpPr>
        <p:grpSp>
          <p:nvGrpSpPr>
            <p:cNvPr id="3" name="组合 32"/>
            <p:cNvGrpSpPr>
              <a:grpSpLocks noChangeAspect="1"/>
            </p:cNvGrpSpPr>
            <p:nvPr/>
          </p:nvGrpSpPr>
          <p:grpSpPr>
            <a:xfrm>
              <a:off x="4502931" y="2039319"/>
              <a:ext cx="2673687" cy="450000"/>
              <a:chOff x="3557398" y="1298032"/>
              <a:chExt cx="2341758" cy="394134"/>
            </a:xfrm>
          </p:grpSpPr>
          <p:sp>
            <p:nvSpPr>
              <p:cNvPr id="6" name="任意多边形 5"/>
              <p:cNvSpPr/>
              <p:nvPr/>
            </p:nvSpPr>
            <p:spPr>
              <a:xfrm flipH="1">
                <a:off x="4036409" y="1298033"/>
                <a:ext cx="1862747" cy="394133"/>
              </a:xfrm>
              <a:custGeom>
                <a:avLst/>
                <a:gdLst>
                  <a:gd name="connsiteX0" fmla="*/ 0 w 1957893"/>
                  <a:gd name="connsiteY0" fmla="*/ 554018 h 1108038"/>
                  <a:gd name="connsiteX1" fmla="*/ 0 w 1957893"/>
                  <a:gd name="connsiteY1" fmla="*/ 554019 h 1108038"/>
                  <a:gd name="connsiteX2" fmla="*/ 0 w 1957893"/>
                  <a:gd name="connsiteY2" fmla="*/ 554019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1256 w 1957893"/>
                  <a:gd name="connsiteY7" fmla="*/ 665672 h 1108038"/>
                  <a:gd name="connsiteX8" fmla="*/ 0 w 1957893"/>
                  <a:gd name="connsiteY8" fmla="*/ 554019 h 1108038"/>
                  <a:gd name="connsiteX9" fmla="*/ 11256 w 1957893"/>
                  <a:gd name="connsiteY9" fmla="*/ 442365 h 1108038"/>
                  <a:gd name="connsiteX10" fmla="*/ 554019 w 1957893"/>
                  <a:gd name="connsiteY10"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1256 w 1957893"/>
                  <a:gd name="connsiteY8" fmla="*/ 665672 h 1108038"/>
                  <a:gd name="connsiteX9" fmla="*/ 0 w 1957893"/>
                  <a:gd name="connsiteY9" fmla="*/ 554019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1256 w 1957893"/>
                  <a:gd name="connsiteY8" fmla="*/ 665672 h 1108038"/>
                  <a:gd name="connsiteX9" fmla="*/ 141417 w 1957893"/>
                  <a:gd name="connsiteY9" fmla="*/ 554021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80957 w 1957893"/>
                  <a:gd name="connsiteY10" fmla="*/ 428182 h 1108038"/>
                  <a:gd name="connsiteX11" fmla="*/ 554019 w 1957893"/>
                  <a:gd name="connsiteY11" fmla="*/ 0 h 1108038"/>
                  <a:gd name="connsiteX0" fmla="*/ 175358 w 1957893"/>
                  <a:gd name="connsiteY0" fmla="*/ 483112 h 1108038"/>
                  <a:gd name="connsiteX1" fmla="*/ 0 w 1957893"/>
                  <a:gd name="connsiteY1" fmla="*/ 554019 h 1108038"/>
                  <a:gd name="connsiteX2" fmla="*/ 0 w 1957893"/>
                  <a:gd name="connsiteY2" fmla="*/ 554019 h 1108038"/>
                  <a:gd name="connsiteX3" fmla="*/ 175358 w 1957893"/>
                  <a:gd name="connsiteY3" fmla="*/ 483112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80957 w 1957893"/>
                  <a:gd name="connsiteY10" fmla="*/ 428182 h 1108038"/>
                  <a:gd name="connsiteX11" fmla="*/ 554019 w 1957893"/>
                  <a:gd name="connsiteY11" fmla="*/ 0 h 1108038"/>
                  <a:gd name="connsiteX0" fmla="*/ 175358 w 1957893"/>
                  <a:gd name="connsiteY0" fmla="*/ 483112 h 1108038"/>
                  <a:gd name="connsiteX1" fmla="*/ 0 w 1957893"/>
                  <a:gd name="connsiteY1" fmla="*/ 554019 h 1108038"/>
                  <a:gd name="connsiteX2" fmla="*/ 175358 w 1957893"/>
                  <a:gd name="connsiteY2" fmla="*/ 483112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52673 w 1957893"/>
                  <a:gd name="connsiteY7" fmla="*/ 679852 h 1108038"/>
                  <a:gd name="connsiteX8" fmla="*/ 141417 w 1957893"/>
                  <a:gd name="connsiteY8" fmla="*/ 554021 h 1108038"/>
                  <a:gd name="connsiteX9" fmla="*/ 180957 w 1957893"/>
                  <a:gd name="connsiteY9" fmla="*/ 428182 h 1108038"/>
                  <a:gd name="connsiteX10" fmla="*/ 554019 w 1957893"/>
                  <a:gd name="connsiteY10" fmla="*/ 0 h 1108038"/>
                  <a:gd name="connsiteX0" fmla="*/ 412602 w 1816476"/>
                  <a:gd name="connsiteY0" fmla="*/ 0 h 1108038"/>
                  <a:gd name="connsiteX1" fmla="*/ 1816476 w 1816476"/>
                  <a:gd name="connsiteY1" fmla="*/ 0 h 1108038"/>
                  <a:gd name="connsiteX2" fmla="*/ 1816476 w 1816476"/>
                  <a:gd name="connsiteY2" fmla="*/ 1108038 h 1108038"/>
                  <a:gd name="connsiteX3" fmla="*/ 412602 w 1816476"/>
                  <a:gd name="connsiteY3" fmla="*/ 1108037 h 1108038"/>
                  <a:gd name="connsiteX4" fmla="*/ 11256 w 1816476"/>
                  <a:gd name="connsiteY4" fmla="*/ 679852 h 1108038"/>
                  <a:gd name="connsiteX5" fmla="*/ 0 w 1816476"/>
                  <a:gd name="connsiteY5" fmla="*/ 554021 h 1108038"/>
                  <a:gd name="connsiteX6" fmla="*/ 39540 w 1816476"/>
                  <a:gd name="connsiteY6" fmla="*/ 428182 h 1108038"/>
                  <a:gd name="connsiteX7" fmla="*/ 412602 w 1816476"/>
                  <a:gd name="connsiteY7" fmla="*/ 0 h 1108038"/>
                  <a:gd name="connsiteX0" fmla="*/ 412602 w 1816476"/>
                  <a:gd name="connsiteY0" fmla="*/ 0 h 1108038"/>
                  <a:gd name="connsiteX1" fmla="*/ 1816476 w 1816476"/>
                  <a:gd name="connsiteY1" fmla="*/ 0 h 1108038"/>
                  <a:gd name="connsiteX2" fmla="*/ 1816476 w 1816476"/>
                  <a:gd name="connsiteY2" fmla="*/ 1108038 h 1108038"/>
                  <a:gd name="connsiteX3" fmla="*/ 412602 w 1816476"/>
                  <a:gd name="connsiteY3" fmla="*/ 1108037 h 1108038"/>
                  <a:gd name="connsiteX4" fmla="*/ 11256 w 1816476"/>
                  <a:gd name="connsiteY4" fmla="*/ 679852 h 1108038"/>
                  <a:gd name="connsiteX5" fmla="*/ 0 w 1816476"/>
                  <a:gd name="connsiteY5" fmla="*/ 554021 h 1108038"/>
                  <a:gd name="connsiteX6" fmla="*/ 412602 w 1816476"/>
                  <a:gd name="connsiteY6" fmla="*/ 0 h 1108038"/>
                  <a:gd name="connsiteX0" fmla="*/ 401346 w 1805220"/>
                  <a:gd name="connsiteY0" fmla="*/ 0 h 1108038"/>
                  <a:gd name="connsiteX1" fmla="*/ 1805220 w 1805220"/>
                  <a:gd name="connsiteY1" fmla="*/ 0 h 1108038"/>
                  <a:gd name="connsiteX2" fmla="*/ 1805220 w 1805220"/>
                  <a:gd name="connsiteY2" fmla="*/ 1108038 h 1108038"/>
                  <a:gd name="connsiteX3" fmla="*/ 401346 w 1805220"/>
                  <a:gd name="connsiteY3" fmla="*/ 1108037 h 1108038"/>
                  <a:gd name="connsiteX4" fmla="*/ 0 w 1805220"/>
                  <a:gd name="connsiteY4" fmla="*/ 679852 h 1108038"/>
                  <a:gd name="connsiteX5" fmla="*/ 401346 w 1805220"/>
                  <a:gd name="connsiteY5" fmla="*/ 0 h 1108038"/>
                  <a:gd name="connsiteX0" fmla="*/ 175484 w 1579358"/>
                  <a:gd name="connsiteY0" fmla="*/ 0 h 1108038"/>
                  <a:gd name="connsiteX1" fmla="*/ 1579358 w 1579358"/>
                  <a:gd name="connsiteY1" fmla="*/ 0 h 1108038"/>
                  <a:gd name="connsiteX2" fmla="*/ 1579358 w 1579358"/>
                  <a:gd name="connsiteY2" fmla="*/ 1108038 h 1108038"/>
                  <a:gd name="connsiteX3" fmla="*/ 175484 w 1579358"/>
                  <a:gd name="connsiteY3" fmla="*/ 1108037 h 1108038"/>
                  <a:gd name="connsiteX4" fmla="*/ 175484 w 1579358"/>
                  <a:gd name="connsiteY4" fmla="*/ 0 h 1108038"/>
                  <a:gd name="connsiteX0" fmla="*/ 169378 w 1573252"/>
                  <a:gd name="connsiteY0" fmla="*/ 0 h 1108038"/>
                  <a:gd name="connsiteX1" fmla="*/ 1573252 w 1573252"/>
                  <a:gd name="connsiteY1" fmla="*/ 0 h 1108038"/>
                  <a:gd name="connsiteX2" fmla="*/ 1573252 w 1573252"/>
                  <a:gd name="connsiteY2" fmla="*/ 1108038 h 1108038"/>
                  <a:gd name="connsiteX3" fmla="*/ 169378 w 1573252"/>
                  <a:gd name="connsiteY3" fmla="*/ 1108037 h 1108038"/>
                  <a:gd name="connsiteX4" fmla="*/ 169378 w 1573252"/>
                  <a:gd name="connsiteY4" fmla="*/ 0 h 1108038"/>
                  <a:gd name="connsiteX0" fmla="*/ 157058 w 1560932"/>
                  <a:gd name="connsiteY0" fmla="*/ 0 h 1108038"/>
                  <a:gd name="connsiteX1" fmla="*/ 1560932 w 1560932"/>
                  <a:gd name="connsiteY1" fmla="*/ 0 h 1108038"/>
                  <a:gd name="connsiteX2" fmla="*/ 1560932 w 1560932"/>
                  <a:gd name="connsiteY2" fmla="*/ 1108038 h 1108038"/>
                  <a:gd name="connsiteX3" fmla="*/ 157058 w 1560932"/>
                  <a:gd name="connsiteY3" fmla="*/ 1108037 h 1108038"/>
                  <a:gd name="connsiteX4" fmla="*/ 157058 w 1560932"/>
                  <a:gd name="connsiteY4" fmla="*/ 0 h 1108038"/>
                  <a:gd name="connsiteX0" fmla="*/ 144739 w 1548613"/>
                  <a:gd name="connsiteY0" fmla="*/ 0 h 1108038"/>
                  <a:gd name="connsiteX1" fmla="*/ 1548613 w 1548613"/>
                  <a:gd name="connsiteY1" fmla="*/ 0 h 1108038"/>
                  <a:gd name="connsiteX2" fmla="*/ 1548613 w 1548613"/>
                  <a:gd name="connsiteY2" fmla="*/ 1108038 h 1108038"/>
                  <a:gd name="connsiteX3" fmla="*/ 144739 w 1548613"/>
                  <a:gd name="connsiteY3" fmla="*/ 1108037 h 1108038"/>
                  <a:gd name="connsiteX4" fmla="*/ 144739 w 1548613"/>
                  <a:gd name="connsiteY4" fmla="*/ 0 h 1108038"/>
                  <a:gd name="connsiteX0" fmla="*/ 133627 w 1537501"/>
                  <a:gd name="connsiteY0" fmla="*/ 0 h 1108038"/>
                  <a:gd name="connsiteX1" fmla="*/ 1537501 w 1537501"/>
                  <a:gd name="connsiteY1" fmla="*/ 0 h 1108038"/>
                  <a:gd name="connsiteX2" fmla="*/ 1537501 w 1537501"/>
                  <a:gd name="connsiteY2" fmla="*/ 1108038 h 1108038"/>
                  <a:gd name="connsiteX3" fmla="*/ 133627 w 1537501"/>
                  <a:gd name="connsiteY3" fmla="*/ 1108037 h 1108038"/>
                  <a:gd name="connsiteX4" fmla="*/ 133627 w 1537501"/>
                  <a:gd name="connsiteY4" fmla="*/ 0 h 1108038"/>
                  <a:gd name="connsiteX0" fmla="*/ 114338 w 1518212"/>
                  <a:gd name="connsiteY0" fmla="*/ 0 h 1108038"/>
                  <a:gd name="connsiteX1" fmla="*/ 1518212 w 1518212"/>
                  <a:gd name="connsiteY1" fmla="*/ 0 h 1108038"/>
                  <a:gd name="connsiteX2" fmla="*/ 1518212 w 1518212"/>
                  <a:gd name="connsiteY2" fmla="*/ 1108038 h 1108038"/>
                  <a:gd name="connsiteX3" fmla="*/ 114338 w 1518212"/>
                  <a:gd name="connsiteY3" fmla="*/ 1108037 h 1108038"/>
                  <a:gd name="connsiteX4" fmla="*/ 114338 w 1518212"/>
                  <a:gd name="connsiteY4" fmla="*/ 0 h 1108038"/>
                  <a:gd name="connsiteX0" fmla="*/ 126267 w 1530141"/>
                  <a:gd name="connsiteY0" fmla="*/ 0 h 1108038"/>
                  <a:gd name="connsiteX1" fmla="*/ 1530141 w 1530141"/>
                  <a:gd name="connsiteY1" fmla="*/ 0 h 1108038"/>
                  <a:gd name="connsiteX2" fmla="*/ 1530141 w 1530141"/>
                  <a:gd name="connsiteY2" fmla="*/ 1108038 h 1108038"/>
                  <a:gd name="connsiteX3" fmla="*/ 126267 w 1530141"/>
                  <a:gd name="connsiteY3" fmla="*/ 1108037 h 1108038"/>
                  <a:gd name="connsiteX4" fmla="*/ 126267 w 1530141"/>
                  <a:gd name="connsiteY4" fmla="*/ 0 h 1108038"/>
                  <a:gd name="connsiteX0" fmla="*/ 124271 w 1528145"/>
                  <a:gd name="connsiteY0" fmla="*/ 0 h 1108038"/>
                  <a:gd name="connsiteX1" fmla="*/ 1528145 w 1528145"/>
                  <a:gd name="connsiteY1" fmla="*/ 0 h 1108038"/>
                  <a:gd name="connsiteX2" fmla="*/ 1528145 w 1528145"/>
                  <a:gd name="connsiteY2" fmla="*/ 1108038 h 1108038"/>
                  <a:gd name="connsiteX3" fmla="*/ 124271 w 1528145"/>
                  <a:gd name="connsiteY3" fmla="*/ 1108037 h 1108038"/>
                  <a:gd name="connsiteX4" fmla="*/ 124271 w 1528145"/>
                  <a:gd name="connsiteY4" fmla="*/ 0 h 1108038"/>
                  <a:gd name="connsiteX0" fmla="*/ 121820 w 1525694"/>
                  <a:gd name="connsiteY0" fmla="*/ 0 h 1108038"/>
                  <a:gd name="connsiteX1" fmla="*/ 1525694 w 1525694"/>
                  <a:gd name="connsiteY1" fmla="*/ 0 h 1108038"/>
                  <a:gd name="connsiteX2" fmla="*/ 1525694 w 1525694"/>
                  <a:gd name="connsiteY2" fmla="*/ 1108038 h 1108038"/>
                  <a:gd name="connsiteX3" fmla="*/ 121820 w 1525694"/>
                  <a:gd name="connsiteY3" fmla="*/ 1108037 h 1108038"/>
                  <a:gd name="connsiteX4" fmla="*/ 121820 w 1525694"/>
                  <a:gd name="connsiteY4" fmla="*/ 0 h 1108038"/>
                  <a:gd name="connsiteX0" fmla="*/ 122631 w 1526505"/>
                  <a:gd name="connsiteY0" fmla="*/ 0 h 1108038"/>
                  <a:gd name="connsiteX1" fmla="*/ 1526505 w 1526505"/>
                  <a:gd name="connsiteY1" fmla="*/ 0 h 1108038"/>
                  <a:gd name="connsiteX2" fmla="*/ 1526505 w 1526505"/>
                  <a:gd name="connsiteY2" fmla="*/ 1108038 h 1108038"/>
                  <a:gd name="connsiteX3" fmla="*/ 122631 w 1526505"/>
                  <a:gd name="connsiteY3" fmla="*/ 1108037 h 1108038"/>
                  <a:gd name="connsiteX4" fmla="*/ 122631 w 1526505"/>
                  <a:gd name="connsiteY4" fmla="*/ 0 h 1108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6505" h="1108038">
                    <a:moveTo>
                      <a:pt x="122631" y="0"/>
                    </a:moveTo>
                    <a:lnTo>
                      <a:pt x="1526505" y="0"/>
                    </a:lnTo>
                    <a:lnTo>
                      <a:pt x="1526505" y="1108038"/>
                    </a:lnTo>
                    <a:lnTo>
                      <a:pt x="122631" y="1108037"/>
                    </a:lnTo>
                    <a:cubicBezTo>
                      <a:pt x="-73587" y="920274"/>
                      <a:pt x="-4566" y="41633"/>
                      <a:pt x="122631" y="0"/>
                    </a:cubicBezTo>
                    <a:close/>
                  </a:path>
                </a:pathLst>
              </a:custGeom>
              <a:gradFill>
                <a:gsLst>
                  <a:gs pos="57000">
                    <a:schemeClr val="bg1">
                      <a:lumMod val="95000"/>
                    </a:schemeClr>
                  </a:gs>
                  <a:gs pos="0">
                    <a:schemeClr val="bg1">
                      <a:lumMod val="85000"/>
                    </a:schemeClr>
                  </a:gs>
                  <a:gs pos="100000">
                    <a:schemeClr val="bg1">
                      <a:lumMod val="59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p:cNvSpPr/>
              <p:nvPr/>
            </p:nvSpPr>
            <p:spPr>
              <a:xfrm rot="20059799" flipH="1">
                <a:off x="5693546" y="1336933"/>
                <a:ext cx="80208" cy="140787"/>
              </a:xfrm>
              <a:prstGeom prst="ellipse">
                <a:avLst/>
              </a:prstGeom>
              <a:solidFill>
                <a:schemeClr val="bg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任意多边形 7"/>
              <p:cNvSpPr/>
              <p:nvPr/>
            </p:nvSpPr>
            <p:spPr>
              <a:xfrm flipH="1">
                <a:off x="4036411" y="1384421"/>
                <a:ext cx="1071959" cy="68989"/>
              </a:xfrm>
              <a:custGeom>
                <a:avLst/>
                <a:gdLst>
                  <a:gd name="connsiteX0" fmla="*/ 83016 w 1029264"/>
                  <a:gd name="connsiteY0" fmla="*/ 0 h 166032"/>
                  <a:gd name="connsiteX1" fmla="*/ 1029264 w 1029264"/>
                  <a:gd name="connsiteY1" fmla="*/ 0 h 166032"/>
                  <a:gd name="connsiteX2" fmla="*/ 1029264 w 1029264"/>
                  <a:gd name="connsiteY2" fmla="*/ 166032 h 166032"/>
                  <a:gd name="connsiteX3" fmla="*/ 83016 w 1029264"/>
                  <a:gd name="connsiteY3" fmla="*/ 166032 h 166032"/>
                  <a:gd name="connsiteX4" fmla="*/ 0 w 1029264"/>
                  <a:gd name="connsiteY4" fmla="*/ 83016 h 166032"/>
                  <a:gd name="connsiteX5" fmla="*/ 83016 w 1029264"/>
                  <a:gd name="connsiteY5" fmla="*/ 0 h 166032"/>
                  <a:gd name="connsiteX0" fmla="*/ 52990 w 999238"/>
                  <a:gd name="connsiteY0" fmla="*/ 0 h 166032"/>
                  <a:gd name="connsiteX1" fmla="*/ 999238 w 999238"/>
                  <a:gd name="connsiteY1" fmla="*/ 0 h 166032"/>
                  <a:gd name="connsiteX2" fmla="*/ 999238 w 999238"/>
                  <a:gd name="connsiteY2" fmla="*/ 166032 h 166032"/>
                  <a:gd name="connsiteX3" fmla="*/ 52990 w 999238"/>
                  <a:gd name="connsiteY3" fmla="*/ 166032 h 166032"/>
                  <a:gd name="connsiteX4" fmla="*/ 0 w 999238"/>
                  <a:gd name="connsiteY4" fmla="*/ 83018 h 166032"/>
                  <a:gd name="connsiteX5" fmla="*/ 52990 w 999238"/>
                  <a:gd name="connsiteY5" fmla="*/ 0 h 166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99238" h="166032">
                    <a:moveTo>
                      <a:pt x="52990" y="0"/>
                    </a:moveTo>
                    <a:lnTo>
                      <a:pt x="999238" y="0"/>
                    </a:lnTo>
                    <a:lnTo>
                      <a:pt x="999238" y="166032"/>
                    </a:lnTo>
                    <a:lnTo>
                      <a:pt x="52990" y="166032"/>
                    </a:lnTo>
                    <a:cubicBezTo>
                      <a:pt x="7142" y="166032"/>
                      <a:pt x="0" y="128866"/>
                      <a:pt x="0" y="83018"/>
                    </a:cubicBezTo>
                    <a:cubicBezTo>
                      <a:pt x="0" y="37170"/>
                      <a:pt x="7142" y="0"/>
                      <a:pt x="52990" y="0"/>
                    </a:cubicBezTo>
                    <a:close/>
                  </a:path>
                </a:pathLst>
              </a:custGeom>
              <a:solidFill>
                <a:schemeClr val="bg1">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9" name="组合 36"/>
              <p:cNvGrpSpPr/>
              <p:nvPr/>
            </p:nvGrpSpPr>
            <p:grpSpPr>
              <a:xfrm flipH="1">
                <a:off x="3557398" y="1298032"/>
                <a:ext cx="479014" cy="394133"/>
                <a:chOff x="6024284" y="-1023823"/>
                <a:chExt cx="1839559" cy="948519"/>
              </a:xfrm>
            </p:grpSpPr>
            <p:sp>
              <p:nvSpPr>
                <p:cNvPr id="10" name="任意多边形 9"/>
                <p:cNvSpPr/>
                <p:nvPr/>
              </p:nvSpPr>
              <p:spPr>
                <a:xfrm flipH="1">
                  <a:off x="6024284" y="-1023823"/>
                  <a:ext cx="1839559" cy="948519"/>
                </a:xfrm>
                <a:custGeom>
                  <a:avLst/>
                  <a:gdLst>
                    <a:gd name="connsiteX0" fmla="*/ 0 w 1957893"/>
                    <a:gd name="connsiteY0" fmla="*/ 554018 h 1108038"/>
                    <a:gd name="connsiteX1" fmla="*/ 0 w 1957893"/>
                    <a:gd name="connsiteY1" fmla="*/ 554019 h 1108038"/>
                    <a:gd name="connsiteX2" fmla="*/ 0 w 1957893"/>
                    <a:gd name="connsiteY2" fmla="*/ 554019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1256 w 1957893"/>
                    <a:gd name="connsiteY7" fmla="*/ 665672 h 1108038"/>
                    <a:gd name="connsiteX8" fmla="*/ 0 w 1957893"/>
                    <a:gd name="connsiteY8" fmla="*/ 554019 h 1108038"/>
                    <a:gd name="connsiteX9" fmla="*/ 11256 w 1957893"/>
                    <a:gd name="connsiteY9" fmla="*/ 442365 h 1108038"/>
                    <a:gd name="connsiteX10" fmla="*/ 554019 w 1957893"/>
                    <a:gd name="connsiteY10" fmla="*/ 0 h 1108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57893" h="1108038">
                      <a:moveTo>
                        <a:pt x="0" y="554018"/>
                      </a:moveTo>
                      <a:lnTo>
                        <a:pt x="0" y="554019"/>
                      </a:lnTo>
                      <a:lnTo>
                        <a:pt x="0" y="554019"/>
                      </a:lnTo>
                      <a:close/>
                      <a:moveTo>
                        <a:pt x="554019" y="0"/>
                      </a:moveTo>
                      <a:lnTo>
                        <a:pt x="1957893" y="0"/>
                      </a:lnTo>
                      <a:lnTo>
                        <a:pt x="1957893" y="1108038"/>
                      </a:lnTo>
                      <a:lnTo>
                        <a:pt x="554019" y="1108037"/>
                      </a:lnTo>
                      <a:cubicBezTo>
                        <a:pt x="286290" y="1108037"/>
                        <a:pt x="62916" y="918129"/>
                        <a:pt x="11256" y="665672"/>
                      </a:cubicBezTo>
                      <a:lnTo>
                        <a:pt x="0" y="554019"/>
                      </a:lnTo>
                      <a:lnTo>
                        <a:pt x="11256" y="442365"/>
                      </a:lnTo>
                      <a:cubicBezTo>
                        <a:pt x="62916" y="189908"/>
                        <a:pt x="286290" y="0"/>
                        <a:pt x="554019" y="0"/>
                      </a:cubicBezTo>
                      <a:close/>
                    </a:path>
                  </a:pathLst>
                </a:custGeom>
                <a:gradFill>
                  <a:gsLst>
                    <a:gs pos="0">
                      <a:srgbClr val="70AC2E"/>
                    </a:gs>
                    <a:gs pos="100000">
                      <a:srgbClr val="206F36"/>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任意多边形 10"/>
                <p:cNvSpPr/>
                <p:nvPr/>
              </p:nvSpPr>
              <p:spPr>
                <a:xfrm flipH="1">
                  <a:off x="7381877" y="-1020722"/>
                  <a:ext cx="481966" cy="942317"/>
                </a:xfrm>
                <a:custGeom>
                  <a:avLst/>
                  <a:gdLst>
                    <a:gd name="connsiteX0" fmla="*/ 481966 w 481966"/>
                    <a:gd name="connsiteY0" fmla="*/ 0 h 942317"/>
                    <a:gd name="connsiteX1" fmla="*/ 428392 w 481966"/>
                    <a:gd name="connsiteY1" fmla="*/ 4306 h 942317"/>
                    <a:gd name="connsiteX2" fmla="*/ 10576 w 481966"/>
                    <a:gd name="connsiteY2" fmla="*/ 375579 h 942317"/>
                    <a:gd name="connsiteX3" fmla="*/ 0 w 481966"/>
                    <a:gd name="connsiteY3" fmla="*/ 471159 h 942317"/>
                    <a:gd name="connsiteX4" fmla="*/ 10576 w 481966"/>
                    <a:gd name="connsiteY4" fmla="*/ 566737 h 942317"/>
                    <a:gd name="connsiteX5" fmla="*/ 428392 w 481966"/>
                    <a:gd name="connsiteY5" fmla="*/ 938010 h 942317"/>
                    <a:gd name="connsiteX6" fmla="*/ 481966 w 481966"/>
                    <a:gd name="connsiteY6" fmla="*/ 942317 h 9423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966" h="942317">
                      <a:moveTo>
                        <a:pt x="481966" y="0"/>
                      </a:moveTo>
                      <a:lnTo>
                        <a:pt x="428392" y="4306"/>
                      </a:lnTo>
                      <a:cubicBezTo>
                        <a:pt x="219040" y="38378"/>
                        <a:pt x="53046" y="186481"/>
                        <a:pt x="10576" y="375579"/>
                      </a:cubicBezTo>
                      <a:lnTo>
                        <a:pt x="0" y="471159"/>
                      </a:lnTo>
                      <a:lnTo>
                        <a:pt x="10576" y="566737"/>
                      </a:lnTo>
                      <a:cubicBezTo>
                        <a:pt x="53046" y="755835"/>
                        <a:pt x="219040" y="903939"/>
                        <a:pt x="428392" y="938010"/>
                      </a:cubicBezTo>
                      <a:lnTo>
                        <a:pt x="481966" y="942317"/>
                      </a:lnTo>
                      <a:close/>
                    </a:path>
                  </a:pathLst>
                </a:custGeom>
                <a:gradFill>
                  <a:gsLst>
                    <a:gs pos="0">
                      <a:srgbClr val="7ABC32"/>
                    </a:gs>
                    <a:gs pos="100000">
                      <a:srgbClr val="6C9133"/>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椭圆 11"/>
                <p:cNvSpPr/>
                <p:nvPr/>
              </p:nvSpPr>
              <p:spPr>
                <a:xfrm rot="20059799" flipH="1">
                  <a:off x="7362325" y="-916479"/>
                  <a:ext cx="206915" cy="338819"/>
                </a:xfrm>
                <a:prstGeom prst="ellipse">
                  <a:avLst/>
                </a:prstGeom>
                <a:solidFill>
                  <a:schemeClr val="bg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任意多边形 12"/>
                <p:cNvSpPr/>
                <p:nvPr/>
              </p:nvSpPr>
              <p:spPr>
                <a:xfrm flipH="1">
                  <a:off x="6038459" y="-815921"/>
                  <a:ext cx="1029264" cy="166032"/>
                </a:xfrm>
                <a:custGeom>
                  <a:avLst/>
                  <a:gdLst>
                    <a:gd name="connsiteX0" fmla="*/ 83016 w 1029264"/>
                    <a:gd name="connsiteY0" fmla="*/ 0 h 166032"/>
                    <a:gd name="connsiteX1" fmla="*/ 1029264 w 1029264"/>
                    <a:gd name="connsiteY1" fmla="*/ 0 h 166032"/>
                    <a:gd name="connsiteX2" fmla="*/ 1029264 w 1029264"/>
                    <a:gd name="connsiteY2" fmla="*/ 166032 h 166032"/>
                    <a:gd name="connsiteX3" fmla="*/ 83016 w 1029264"/>
                    <a:gd name="connsiteY3" fmla="*/ 166032 h 166032"/>
                    <a:gd name="connsiteX4" fmla="*/ 0 w 1029264"/>
                    <a:gd name="connsiteY4" fmla="*/ 83016 h 166032"/>
                    <a:gd name="connsiteX5" fmla="*/ 83016 w 1029264"/>
                    <a:gd name="connsiteY5" fmla="*/ 0 h 166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29264" h="166032">
                      <a:moveTo>
                        <a:pt x="83016" y="0"/>
                      </a:moveTo>
                      <a:lnTo>
                        <a:pt x="1029264" y="0"/>
                      </a:lnTo>
                      <a:lnTo>
                        <a:pt x="1029264" y="166032"/>
                      </a:lnTo>
                      <a:lnTo>
                        <a:pt x="83016" y="166032"/>
                      </a:lnTo>
                      <a:cubicBezTo>
                        <a:pt x="37168" y="166032"/>
                        <a:pt x="0" y="128864"/>
                        <a:pt x="0" y="83016"/>
                      </a:cubicBezTo>
                      <a:cubicBezTo>
                        <a:pt x="0" y="37168"/>
                        <a:pt x="37168" y="0"/>
                        <a:pt x="83016" y="0"/>
                      </a:cubicBezTo>
                      <a:close/>
                    </a:path>
                  </a:pathLst>
                </a:custGeom>
                <a:solidFill>
                  <a:schemeClr val="bg1">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4" name="文本框 41"/>
            <p:cNvSpPr txBox="1"/>
            <p:nvPr/>
          </p:nvSpPr>
          <p:spPr>
            <a:xfrm>
              <a:off x="4582420" y="2071831"/>
              <a:ext cx="420308" cy="400110"/>
            </a:xfrm>
            <a:prstGeom prst="rect">
              <a:avLst/>
            </a:prstGeom>
            <a:noFill/>
          </p:spPr>
          <p:txBody>
            <a:bodyPr wrap="none" rtlCol="0">
              <a:spAutoFit/>
            </a:bodyPr>
            <a:lstStyle/>
            <a:p>
              <a:r>
                <a:rPr lang="en-US" altLang="zh-CN" sz="2000" dirty="0" smtClean="0">
                  <a:solidFill>
                    <a:schemeClr val="bg1"/>
                  </a:solidFill>
                  <a:cs typeface="+mn-ea"/>
                  <a:sym typeface="+mn-lt"/>
                </a:rPr>
                <a:t>01</a:t>
              </a:r>
              <a:endParaRPr lang="zh-CN" altLang="en-US" sz="2000" dirty="0">
                <a:solidFill>
                  <a:schemeClr val="bg1"/>
                </a:solidFill>
                <a:cs typeface="+mn-ea"/>
                <a:sym typeface="+mn-lt"/>
              </a:endParaRPr>
            </a:p>
          </p:txBody>
        </p:sp>
        <p:sp>
          <p:nvSpPr>
            <p:cNvPr id="5" name="文本框 42"/>
            <p:cNvSpPr txBox="1"/>
            <p:nvPr/>
          </p:nvSpPr>
          <p:spPr>
            <a:xfrm>
              <a:off x="5101825" y="2095041"/>
              <a:ext cx="2031325" cy="338554"/>
            </a:xfrm>
            <a:prstGeom prst="rect">
              <a:avLst/>
            </a:prstGeom>
            <a:noFill/>
          </p:spPr>
          <p:txBody>
            <a:bodyPr wrap="none" rtlCol="0">
              <a:spAutoFit/>
            </a:bodyPr>
            <a:lstStyle/>
            <a:p>
              <a:r>
                <a:rPr lang="zh-CN" altLang="en-US" sz="1600" dirty="0" smtClean="0">
                  <a:cs typeface="+mn-ea"/>
                  <a:sym typeface="+mn-lt"/>
                </a:rPr>
                <a:t>健康扶贫的主要任务</a:t>
              </a:r>
              <a:endParaRPr lang="zh-CN" altLang="en-US" sz="1600" b="1" dirty="0">
                <a:solidFill>
                  <a:schemeClr val="tx1">
                    <a:lumMod val="75000"/>
                    <a:lumOff val="25000"/>
                  </a:schemeClr>
                </a:solidFill>
                <a:cs typeface="+mn-ea"/>
                <a:sym typeface="+mn-lt"/>
              </a:endParaRPr>
            </a:p>
          </p:txBody>
        </p:sp>
      </p:grpSp>
      <p:sp>
        <p:nvSpPr>
          <p:cNvPr id="14" name="文本框 18"/>
          <p:cNvSpPr txBox="1"/>
          <p:nvPr/>
        </p:nvSpPr>
        <p:spPr>
          <a:xfrm>
            <a:off x="3159760" y="1717040"/>
            <a:ext cx="4947920" cy="1815882"/>
          </a:xfrm>
          <a:prstGeom prst="rect">
            <a:avLst/>
          </a:prstGeom>
          <a:noFill/>
        </p:spPr>
        <p:txBody>
          <a:bodyPr wrap="square" rtlCol="0">
            <a:spAutoFit/>
          </a:bodyPr>
          <a:lstStyle/>
          <a:p>
            <a:r>
              <a:rPr lang="zh-CN" altLang="en-US" sz="1600" b="1" dirty="0" smtClean="0">
                <a:latin typeface="方正黑体_GBK" pitchFamily="65" charset="-122"/>
                <a:ea typeface="方正黑体_GBK" pitchFamily="65" charset="-122"/>
              </a:rPr>
              <a:t>（</a:t>
            </a:r>
            <a:r>
              <a:rPr lang="en-US" altLang="zh-CN" sz="1600" b="1" dirty="0" smtClean="0">
                <a:latin typeface="方正黑体_GBK" pitchFamily="65" charset="-122"/>
                <a:ea typeface="方正黑体_GBK" pitchFamily="65" charset="-122"/>
              </a:rPr>
              <a:t>2</a:t>
            </a:r>
            <a:r>
              <a:rPr lang="zh-CN" altLang="en-US" sz="1600" b="1" dirty="0" smtClean="0">
                <a:latin typeface="方正黑体_GBK" pitchFamily="65" charset="-122"/>
                <a:ea typeface="方正黑体_GBK" pitchFamily="65" charset="-122"/>
              </a:rPr>
              <a:t>）</a:t>
            </a:r>
            <a:r>
              <a:rPr lang="zh-CN" altLang="zh-CN" sz="1600" dirty="0" smtClean="0">
                <a:latin typeface="方正黑体_GBK" pitchFamily="65" charset="-122"/>
                <a:ea typeface="方正黑体_GBK" pitchFamily="65" charset="-122"/>
              </a:rPr>
              <a:t>落实便民利民措施</a:t>
            </a:r>
          </a:p>
          <a:p>
            <a:endParaRPr lang="en-US" altLang="zh-CN" sz="1600" dirty="0" smtClean="0">
              <a:latin typeface="方正仿宋_GBK" pitchFamily="65" charset="-122"/>
              <a:ea typeface="方正仿宋_GBK" pitchFamily="65" charset="-122"/>
            </a:endParaRPr>
          </a:p>
          <a:p>
            <a:r>
              <a:rPr lang="en-US" altLang="zh-CN" sz="1600" dirty="0" smtClean="0">
                <a:latin typeface="方正仿宋_GBK" pitchFamily="65" charset="-122"/>
                <a:ea typeface="方正仿宋_GBK" pitchFamily="65" charset="-122"/>
              </a:rPr>
              <a:t>※</a:t>
            </a:r>
            <a:r>
              <a:rPr lang="zh-CN" altLang="en-US" sz="1600" dirty="0" smtClean="0">
                <a:latin typeface="方正仿宋_GBK" pitchFamily="65" charset="-122"/>
                <a:ea typeface="方正仿宋_GBK" pitchFamily="65" charset="-122"/>
              </a:rPr>
              <a:t>贫困户</a:t>
            </a:r>
            <a:r>
              <a:rPr lang="zh-CN" altLang="zh-CN" sz="1600" dirty="0" smtClean="0">
                <a:latin typeface="方正仿宋_GBK" pitchFamily="65" charset="-122"/>
                <a:ea typeface="方正仿宋_GBK" pitchFamily="65" charset="-122"/>
              </a:rPr>
              <a:t>住院实行“先诊疗、后付费”制度。</a:t>
            </a:r>
            <a:endParaRPr lang="en-US" altLang="zh-CN" sz="1600" dirty="0" smtClean="0">
              <a:latin typeface="方正仿宋_GBK" pitchFamily="65" charset="-122"/>
              <a:ea typeface="方正仿宋_GBK" pitchFamily="65" charset="-122"/>
            </a:endParaRPr>
          </a:p>
          <a:p>
            <a:endParaRPr lang="en-US" altLang="zh-CN" sz="1600" dirty="0" smtClean="0">
              <a:latin typeface="方正仿宋_GBK" pitchFamily="65" charset="-122"/>
              <a:ea typeface="方正仿宋_GBK" pitchFamily="65" charset="-122"/>
            </a:endParaRPr>
          </a:p>
          <a:p>
            <a:r>
              <a:rPr lang="en-US" altLang="zh-CN" sz="1600" dirty="0" smtClean="0">
                <a:latin typeface="方正仿宋_GBK" pitchFamily="65" charset="-122"/>
                <a:ea typeface="方正仿宋_GBK" pitchFamily="65" charset="-122"/>
              </a:rPr>
              <a:t>※</a:t>
            </a:r>
            <a:r>
              <a:rPr lang="zh-CN" altLang="en-US" sz="1600" dirty="0" smtClean="0">
                <a:latin typeface="方正仿宋_GBK" pitchFamily="65" charset="-122"/>
                <a:ea typeface="方正仿宋_GBK" pitchFamily="65" charset="-122"/>
              </a:rPr>
              <a:t>实行</a:t>
            </a:r>
            <a:r>
              <a:rPr lang="zh-CN" altLang="zh-CN" sz="1600" dirty="0" smtClean="0">
                <a:latin typeface="方正仿宋_GBK" pitchFamily="65" charset="-122"/>
                <a:ea typeface="方正仿宋_GBK" pitchFamily="65" charset="-122"/>
              </a:rPr>
              <a:t>医保报销、民政医疗救助、精准脱贫保报销、健康扶贫基金救助、扶贫济困基金救助</a:t>
            </a:r>
            <a:r>
              <a:rPr lang="zh-CN" altLang="en-US" sz="1600" dirty="0" smtClean="0">
                <a:latin typeface="方正仿宋_GBK" pitchFamily="65" charset="-122"/>
                <a:ea typeface="方正仿宋_GBK" pitchFamily="65" charset="-122"/>
              </a:rPr>
              <a:t>“</a:t>
            </a:r>
            <a:r>
              <a:rPr lang="zh-CN" altLang="zh-CN" sz="1600" dirty="0" smtClean="0">
                <a:latin typeface="方正仿宋_GBK" pitchFamily="65" charset="-122"/>
                <a:ea typeface="方正仿宋_GBK" pitchFamily="65" charset="-122"/>
              </a:rPr>
              <a:t>一站式网络结算</a:t>
            </a:r>
            <a:r>
              <a:rPr lang="zh-CN" altLang="en-US" sz="1600" dirty="0" smtClean="0">
                <a:latin typeface="方正仿宋_GBK" pitchFamily="65" charset="-122"/>
                <a:ea typeface="方正仿宋_GBK" pitchFamily="65" charset="-122"/>
              </a:rPr>
              <a:t>”</a:t>
            </a:r>
            <a:r>
              <a:rPr lang="zh-CN" altLang="zh-CN" sz="1600" dirty="0" smtClean="0">
                <a:latin typeface="方正仿宋_GBK" pitchFamily="65" charset="-122"/>
                <a:ea typeface="方正仿宋_GBK" pitchFamily="65" charset="-122"/>
              </a:rPr>
              <a:t>。</a:t>
            </a:r>
            <a:endParaRPr lang="en-US" altLang="zh-CN" sz="1600" b="1" dirty="0" smtClean="0">
              <a:latin typeface="方正仿宋_GBK" pitchFamily="65" charset="-122"/>
              <a:ea typeface="方正仿宋_GBK" pitchFamily="65" charset="-122"/>
            </a:endParaRPr>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36000" fill="hold" nodeType="withEffect">
                                  <p:stCondLst>
                                    <p:cond delay="25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669811" y="942039"/>
            <a:ext cx="2673687" cy="450000"/>
            <a:chOff x="4502931" y="2039319"/>
            <a:chExt cx="2673687" cy="450000"/>
          </a:xfrm>
        </p:grpSpPr>
        <p:grpSp>
          <p:nvGrpSpPr>
            <p:cNvPr id="3" name="组合 32"/>
            <p:cNvGrpSpPr>
              <a:grpSpLocks noChangeAspect="1"/>
            </p:cNvGrpSpPr>
            <p:nvPr/>
          </p:nvGrpSpPr>
          <p:grpSpPr>
            <a:xfrm>
              <a:off x="4502931" y="2039319"/>
              <a:ext cx="2673687" cy="450000"/>
              <a:chOff x="3557398" y="1298032"/>
              <a:chExt cx="2341758" cy="394134"/>
            </a:xfrm>
          </p:grpSpPr>
          <p:sp>
            <p:nvSpPr>
              <p:cNvPr id="6" name="任意多边形 5"/>
              <p:cNvSpPr/>
              <p:nvPr/>
            </p:nvSpPr>
            <p:spPr>
              <a:xfrm flipH="1">
                <a:off x="4036409" y="1298033"/>
                <a:ext cx="1862747" cy="394133"/>
              </a:xfrm>
              <a:custGeom>
                <a:avLst/>
                <a:gdLst>
                  <a:gd name="connsiteX0" fmla="*/ 0 w 1957893"/>
                  <a:gd name="connsiteY0" fmla="*/ 554018 h 1108038"/>
                  <a:gd name="connsiteX1" fmla="*/ 0 w 1957893"/>
                  <a:gd name="connsiteY1" fmla="*/ 554019 h 1108038"/>
                  <a:gd name="connsiteX2" fmla="*/ 0 w 1957893"/>
                  <a:gd name="connsiteY2" fmla="*/ 554019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1256 w 1957893"/>
                  <a:gd name="connsiteY7" fmla="*/ 665672 h 1108038"/>
                  <a:gd name="connsiteX8" fmla="*/ 0 w 1957893"/>
                  <a:gd name="connsiteY8" fmla="*/ 554019 h 1108038"/>
                  <a:gd name="connsiteX9" fmla="*/ 11256 w 1957893"/>
                  <a:gd name="connsiteY9" fmla="*/ 442365 h 1108038"/>
                  <a:gd name="connsiteX10" fmla="*/ 554019 w 1957893"/>
                  <a:gd name="connsiteY10"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1256 w 1957893"/>
                  <a:gd name="connsiteY8" fmla="*/ 665672 h 1108038"/>
                  <a:gd name="connsiteX9" fmla="*/ 0 w 1957893"/>
                  <a:gd name="connsiteY9" fmla="*/ 554019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1256 w 1957893"/>
                  <a:gd name="connsiteY8" fmla="*/ 665672 h 1108038"/>
                  <a:gd name="connsiteX9" fmla="*/ 141417 w 1957893"/>
                  <a:gd name="connsiteY9" fmla="*/ 554021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80957 w 1957893"/>
                  <a:gd name="connsiteY10" fmla="*/ 428182 h 1108038"/>
                  <a:gd name="connsiteX11" fmla="*/ 554019 w 1957893"/>
                  <a:gd name="connsiteY11" fmla="*/ 0 h 1108038"/>
                  <a:gd name="connsiteX0" fmla="*/ 175358 w 1957893"/>
                  <a:gd name="connsiteY0" fmla="*/ 483112 h 1108038"/>
                  <a:gd name="connsiteX1" fmla="*/ 0 w 1957893"/>
                  <a:gd name="connsiteY1" fmla="*/ 554019 h 1108038"/>
                  <a:gd name="connsiteX2" fmla="*/ 0 w 1957893"/>
                  <a:gd name="connsiteY2" fmla="*/ 554019 h 1108038"/>
                  <a:gd name="connsiteX3" fmla="*/ 175358 w 1957893"/>
                  <a:gd name="connsiteY3" fmla="*/ 483112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80957 w 1957893"/>
                  <a:gd name="connsiteY10" fmla="*/ 428182 h 1108038"/>
                  <a:gd name="connsiteX11" fmla="*/ 554019 w 1957893"/>
                  <a:gd name="connsiteY11" fmla="*/ 0 h 1108038"/>
                  <a:gd name="connsiteX0" fmla="*/ 175358 w 1957893"/>
                  <a:gd name="connsiteY0" fmla="*/ 483112 h 1108038"/>
                  <a:gd name="connsiteX1" fmla="*/ 0 w 1957893"/>
                  <a:gd name="connsiteY1" fmla="*/ 554019 h 1108038"/>
                  <a:gd name="connsiteX2" fmla="*/ 175358 w 1957893"/>
                  <a:gd name="connsiteY2" fmla="*/ 483112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52673 w 1957893"/>
                  <a:gd name="connsiteY7" fmla="*/ 679852 h 1108038"/>
                  <a:gd name="connsiteX8" fmla="*/ 141417 w 1957893"/>
                  <a:gd name="connsiteY8" fmla="*/ 554021 h 1108038"/>
                  <a:gd name="connsiteX9" fmla="*/ 180957 w 1957893"/>
                  <a:gd name="connsiteY9" fmla="*/ 428182 h 1108038"/>
                  <a:gd name="connsiteX10" fmla="*/ 554019 w 1957893"/>
                  <a:gd name="connsiteY10" fmla="*/ 0 h 1108038"/>
                  <a:gd name="connsiteX0" fmla="*/ 412602 w 1816476"/>
                  <a:gd name="connsiteY0" fmla="*/ 0 h 1108038"/>
                  <a:gd name="connsiteX1" fmla="*/ 1816476 w 1816476"/>
                  <a:gd name="connsiteY1" fmla="*/ 0 h 1108038"/>
                  <a:gd name="connsiteX2" fmla="*/ 1816476 w 1816476"/>
                  <a:gd name="connsiteY2" fmla="*/ 1108038 h 1108038"/>
                  <a:gd name="connsiteX3" fmla="*/ 412602 w 1816476"/>
                  <a:gd name="connsiteY3" fmla="*/ 1108037 h 1108038"/>
                  <a:gd name="connsiteX4" fmla="*/ 11256 w 1816476"/>
                  <a:gd name="connsiteY4" fmla="*/ 679852 h 1108038"/>
                  <a:gd name="connsiteX5" fmla="*/ 0 w 1816476"/>
                  <a:gd name="connsiteY5" fmla="*/ 554021 h 1108038"/>
                  <a:gd name="connsiteX6" fmla="*/ 39540 w 1816476"/>
                  <a:gd name="connsiteY6" fmla="*/ 428182 h 1108038"/>
                  <a:gd name="connsiteX7" fmla="*/ 412602 w 1816476"/>
                  <a:gd name="connsiteY7" fmla="*/ 0 h 1108038"/>
                  <a:gd name="connsiteX0" fmla="*/ 412602 w 1816476"/>
                  <a:gd name="connsiteY0" fmla="*/ 0 h 1108038"/>
                  <a:gd name="connsiteX1" fmla="*/ 1816476 w 1816476"/>
                  <a:gd name="connsiteY1" fmla="*/ 0 h 1108038"/>
                  <a:gd name="connsiteX2" fmla="*/ 1816476 w 1816476"/>
                  <a:gd name="connsiteY2" fmla="*/ 1108038 h 1108038"/>
                  <a:gd name="connsiteX3" fmla="*/ 412602 w 1816476"/>
                  <a:gd name="connsiteY3" fmla="*/ 1108037 h 1108038"/>
                  <a:gd name="connsiteX4" fmla="*/ 11256 w 1816476"/>
                  <a:gd name="connsiteY4" fmla="*/ 679852 h 1108038"/>
                  <a:gd name="connsiteX5" fmla="*/ 0 w 1816476"/>
                  <a:gd name="connsiteY5" fmla="*/ 554021 h 1108038"/>
                  <a:gd name="connsiteX6" fmla="*/ 412602 w 1816476"/>
                  <a:gd name="connsiteY6" fmla="*/ 0 h 1108038"/>
                  <a:gd name="connsiteX0" fmla="*/ 401346 w 1805220"/>
                  <a:gd name="connsiteY0" fmla="*/ 0 h 1108038"/>
                  <a:gd name="connsiteX1" fmla="*/ 1805220 w 1805220"/>
                  <a:gd name="connsiteY1" fmla="*/ 0 h 1108038"/>
                  <a:gd name="connsiteX2" fmla="*/ 1805220 w 1805220"/>
                  <a:gd name="connsiteY2" fmla="*/ 1108038 h 1108038"/>
                  <a:gd name="connsiteX3" fmla="*/ 401346 w 1805220"/>
                  <a:gd name="connsiteY3" fmla="*/ 1108037 h 1108038"/>
                  <a:gd name="connsiteX4" fmla="*/ 0 w 1805220"/>
                  <a:gd name="connsiteY4" fmla="*/ 679852 h 1108038"/>
                  <a:gd name="connsiteX5" fmla="*/ 401346 w 1805220"/>
                  <a:gd name="connsiteY5" fmla="*/ 0 h 1108038"/>
                  <a:gd name="connsiteX0" fmla="*/ 175484 w 1579358"/>
                  <a:gd name="connsiteY0" fmla="*/ 0 h 1108038"/>
                  <a:gd name="connsiteX1" fmla="*/ 1579358 w 1579358"/>
                  <a:gd name="connsiteY1" fmla="*/ 0 h 1108038"/>
                  <a:gd name="connsiteX2" fmla="*/ 1579358 w 1579358"/>
                  <a:gd name="connsiteY2" fmla="*/ 1108038 h 1108038"/>
                  <a:gd name="connsiteX3" fmla="*/ 175484 w 1579358"/>
                  <a:gd name="connsiteY3" fmla="*/ 1108037 h 1108038"/>
                  <a:gd name="connsiteX4" fmla="*/ 175484 w 1579358"/>
                  <a:gd name="connsiteY4" fmla="*/ 0 h 1108038"/>
                  <a:gd name="connsiteX0" fmla="*/ 169378 w 1573252"/>
                  <a:gd name="connsiteY0" fmla="*/ 0 h 1108038"/>
                  <a:gd name="connsiteX1" fmla="*/ 1573252 w 1573252"/>
                  <a:gd name="connsiteY1" fmla="*/ 0 h 1108038"/>
                  <a:gd name="connsiteX2" fmla="*/ 1573252 w 1573252"/>
                  <a:gd name="connsiteY2" fmla="*/ 1108038 h 1108038"/>
                  <a:gd name="connsiteX3" fmla="*/ 169378 w 1573252"/>
                  <a:gd name="connsiteY3" fmla="*/ 1108037 h 1108038"/>
                  <a:gd name="connsiteX4" fmla="*/ 169378 w 1573252"/>
                  <a:gd name="connsiteY4" fmla="*/ 0 h 1108038"/>
                  <a:gd name="connsiteX0" fmla="*/ 157058 w 1560932"/>
                  <a:gd name="connsiteY0" fmla="*/ 0 h 1108038"/>
                  <a:gd name="connsiteX1" fmla="*/ 1560932 w 1560932"/>
                  <a:gd name="connsiteY1" fmla="*/ 0 h 1108038"/>
                  <a:gd name="connsiteX2" fmla="*/ 1560932 w 1560932"/>
                  <a:gd name="connsiteY2" fmla="*/ 1108038 h 1108038"/>
                  <a:gd name="connsiteX3" fmla="*/ 157058 w 1560932"/>
                  <a:gd name="connsiteY3" fmla="*/ 1108037 h 1108038"/>
                  <a:gd name="connsiteX4" fmla="*/ 157058 w 1560932"/>
                  <a:gd name="connsiteY4" fmla="*/ 0 h 1108038"/>
                  <a:gd name="connsiteX0" fmla="*/ 144739 w 1548613"/>
                  <a:gd name="connsiteY0" fmla="*/ 0 h 1108038"/>
                  <a:gd name="connsiteX1" fmla="*/ 1548613 w 1548613"/>
                  <a:gd name="connsiteY1" fmla="*/ 0 h 1108038"/>
                  <a:gd name="connsiteX2" fmla="*/ 1548613 w 1548613"/>
                  <a:gd name="connsiteY2" fmla="*/ 1108038 h 1108038"/>
                  <a:gd name="connsiteX3" fmla="*/ 144739 w 1548613"/>
                  <a:gd name="connsiteY3" fmla="*/ 1108037 h 1108038"/>
                  <a:gd name="connsiteX4" fmla="*/ 144739 w 1548613"/>
                  <a:gd name="connsiteY4" fmla="*/ 0 h 1108038"/>
                  <a:gd name="connsiteX0" fmla="*/ 133627 w 1537501"/>
                  <a:gd name="connsiteY0" fmla="*/ 0 h 1108038"/>
                  <a:gd name="connsiteX1" fmla="*/ 1537501 w 1537501"/>
                  <a:gd name="connsiteY1" fmla="*/ 0 h 1108038"/>
                  <a:gd name="connsiteX2" fmla="*/ 1537501 w 1537501"/>
                  <a:gd name="connsiteY2" fmla="*/ 1108038 h 1108038"/>
                  <a:gd name="connsiteX3" fmla="*/ 133627 w 1537501"/>
                  <a:gd name="connsiteY3" fmla="*/ 1108037 h 1108038"/>
                  <a:gd name="connsiteX4" fmla="*/ 133627 w 1537501"/>
                  <a:gd name="connsiteY4" fmla="*/ 0 h 1108038"/>
                  <a:gd name="connsiteX0" fmla="*/ 114338 w 1518212"/>
                  <a:gd name="connsiteY0" fmla="*/ 0 h 1108038"/>
                  <a:gd name="connsiteX1" fmla="*/ 1518212 w 1518212"/>
                  <a:gd name="connsiteY1" fmla="*/ 0 h 1108038"/>
                  <a:gd name="connsiteX2" fmla="*/ 1518212 w 1518212"/>
                  <a:gd name="connsiteY2" fmla="*/ 1108038 h 1108038"/>
                  <a:gd name="connsiteX3" fmla="*/ 114338 w 1518212"/>
                  <a:gd name="connsiteY3" fmla="*/ 1108037 h 1108038"/>
                  <a:gd name="connsiteX4" fmla="*/ 114338 w 1518212"/>
                  <a:gd name="connsiteY4" fmla="*/ 0 h 1108038"/>
                  <a:gd name="connsiteX0" fmla="*/ 126267 w 1530141"/>
                  <a:gd name="connsiteY0" fmla="*/ 0 h 1108038"/>
                  <a:gd name="connsiteX1" fmla="*/ 1530141 w 1530141"/>
                  <a:gd name="connsiteY1" fmla="*/ 0 h 1108038"/>
                  <a:gd name="connsiteX2" fmla="*/ 1530141 w 1530141"/>
                  <a:gd name="connsiteY2" fmla="*/ 1108038 h 1108038"/>
                  <a:gd name="connsiteX3" fmla="*/ 126267 w 1530141"/>
                  <a:gd name="connsiteY3" fmla="*/ 1108037 h 1108038"/>
                  <a:gd name="connsiteX4" fmla="*/ 126267 w 1530141"/>
                  <a:gd name="connsiteY4" fmla="*/ 0 h 1108038"/>
                  <a:gd name="connsiteX0" fmla="*/ 124271 w 1528145"/>
                  <a:gd name="connsiteY0" fmla="*/ 0 h 1108038"/>
                  <a:gd name="connsiteX1" fmla="*/ 1528145 w 1528145"/>
                  <a:gd name="connsiteY1" fmla="*/ 0 h 1108038"/>
                  <a:gd name="connsiteX2" fmla="*/ 1528145 w 1528145"/>
                  <a:gd name="connsiteY2" fmla="*/ 1108038 h 1108038"/>
                  <a:gd name="connsiteX3" fmla="*/ 124271 w 1528145"/>
                  <a:gd name="connsiteY3" fmla="*/ 1108037 h 1108038"/>
                  <a:gd name="connsiteX4" fmla="*/ 124271 w 1528145"/>
                  <a:gd name="connsiteY4" fmla="*/ 0 h 1108038"/>
                  <a:gd name="connsiteX0" fmla="*/ 121820 w 1525694"/>
                  <a:gd name="connsiteY0" fmla="*/ 0 h 1108038"/>
                  <a:gd name="connsiteX1" fmla="*/ 1525694 w 1525694"/>
                  <a:gd name="connsiteY1" fmla="*/ 0 h 1108038"/>
                  <a:gd name="connsiteX2" fmla="*/ 1525694 w 1525694"/>
                  <a:gd name="connsiteY2" fmla="*/ 1108038 h 1108038"/>
                  <a:gd name="connsiteX3" fmla="*/ 121820 w 1525694"/>
                  <a:gd name="connsiteY3" fmla="*/ 1108037 h 1108038"/>
                  <a:gd name="connsiteX4" fmla="*/ 121820 w 1525694"/>
                  <a:gd name="connsiteY4" fmla="*/ 0 h 1108038"/>
                  <a:gd name="connsiteX0" fmla="*/ 122631 w 1526505"/>
                  <a:gd name="connsiteY0" fmla="*/ 0 h 1108038"/>
                  <a:gd name="connsiteX1" fmla="*/ 1526505 w 1526505"/>
                  <a:gd name="connsiteY1" fmla="*/ 0 h 1108038"/>
                  <a:gd name="connsiteX2" fmla="*/ 1526505 w 1526505"/>
                  <a:gd name="connsiteY2" fmla="*/ 1108038 h 1108038"/>
                  <a:gd name="connsiteX3" fmla="*/ 122631 w 1526505"/>
                  <a:gd name="connsiteY3" fmla="*/ 1108037 h 1108038"/>
                  <a:gd name="connsiteX4" fmla="*/ 122631 w 1526505"/>
                  <a:gd name="connsiteY4" fmla="*/ 0 h 1108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6505" h="1108038">
                    <a:moveTo>
                      <a:pt x="122631" y="0"/>
                    </a:moveTo>
                    <a:lnTo>
                      <a:pt x="1526505" y="0"/>
                    </a:lnTo>
                    <a:lnTo>
                      <a:pt x="1526505" y="1108038"/>
                    </a:lnTo>
                    <a:lnTo>
                      <a:pt x="122631" y="1108037"/>
                    </a:lnTo>
                    <a:cubicBezTo>
                      <a:pt x="-73587" y="920274"/>
                      <a:pt x="-4566" y="41633"/>
                      <a:pt x="122631" y="0"/>
                    </a:cubicBezTo>
                    <a:close/>
                  </a:path>
                </a:pathLst>
              </a:custGeom>
              <a:gradFill>
                <a:gsLst>
                  <a:gs pos="57000">
                    <a:schemeClr val="bg1">
                      <a:lumMod val="95000"/>
                    </a:schemeClr>
                  </a:gs>
                  <a:gs pos="0">
                    <a:schemeClr val="bg1">
                      <a:lumMod val="85000"/>
                    </a:schemeClr>
                  </a:gs>
                  <a:gs pos="100000">
                    <a:schemeClr val="bg1">
                      <a:lumMod val="59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p:cNvSpPr/>
              <p:nvPr/>
            </p:nvSpPr>
            <p:spPr>
              <a:xfrm rot="20059799" flipH="1">
                <a:off x="5693546" y="1336933"/>
                <a:ext cx="80208" cy="140787"/>
              </a:xfrm>
              <a:prstGeom prst="ellipse">
                <a:avLst/>
              </a:prstGeom>
              <a:solidFill>
                <a:schemeClr val="bg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任意多边形 7"/>
              <p:cNvSpPr/>
              <p:nvPr/>
            </p:nvSpPr>
            <p:spPr>
              <a:xfrm flipH="1">
                <a:off x="4036411" y="1384421"/>
                <a:ext cx="1071959" cy="68989"/>
              </a:xfrm>
              <a:custGeom>
                <a:avLst/>
                <a:gdLst>
                  <a:gd name="connsiteX0" fmla="*/ 83016 w 1029264"/>
                  <a:gd name="connsiteY0" fmla="*/ 0 h 166032"/>
                  <a:gd name="connsiteX1" fmla="*/ 1029264 w 1029264"/>
                  <a:gd name="connsiteY1" fmla="*/ 0 h 166032"/>
                  <a:gd name="connsiteX2" fmla="*/ 1029264 w 1029264"/>
                  <a:gd name="connsiteY2" fmla="*/ 166032 h 166032"/>
                  <a:gd name="connsiteX3" fmla="*/ 83016 w 1029264"/>
                  <a:gd name="connsiteY3" fmla="*/ 166032 h 166032"/>
                  <a:gd name="connsiteX4" fmla="*/ 0 w 1029264"/>
                  <a:gd name="connsiteY4" fmla="*/ 83016 h 166032"/>
                  <a:gd name="connsiteX5" fmla="*/ 83016 w 1029264"/>
                  <a:gd name="connsiteY5" fmla="*/ 0 h 166032"/>
                  <a:gd name="connsiteX0" fmla="*/ 52990 w 999238"/>
                  <a:gd name="connsiteY0" fmla="*/ 0 h 166032"/>
                  <a:gd name="connsiteX1" fmla="*/ 999238 w 999238"/>
                  <a:gd name="connsiteY1" fmla="*/ 0 h 166032"/>
                  <a:gd name="connsiteX2" fmla="*/ 999238 w 999238"/>
                  <a:gd name="connsiteY2" fmla="*/ 166032 h 166032"/>
                  <a:gd name="connsiteX3" fmla="*/ 52990 w 999238"/>
                  <a:gd name="connsiteY3" fmla="*/ 166032 h 166032"/>
                  <a:gd name="connsiteX4" fmla="*/ 0 w 999238"/>
                  <a:gd name="connsiteY4" fmla="*/ 83018 h 166032"/>
                  <a:gd name="connsiteX5" fmla="*/ 52990 w 999238"/>
                  <a:gd name="connsiteY5" fmla="*/ 0 h 166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99238" h="166032">
                    <a:moveTo>
                      <a:pt x="52990" y="0"/>
                    </a:moveTo>
                    <a:lnTo>
                      <a:pt x="999238" y="0"/>
                    </a:lnTo>
                    <a:lnTo>
                      <a:pt x="999238" y="166032"/>
                    </a:lnTo>
                    <a:lnTo>
                      <a:pt x="52990" y="166032"/>
                    </a:lnTo>
                    <a:cubicBezTo>
                      <a:pt x="7142" y="166032"/>
                      <a:pt x="0" y="128866"/>
                      <a:pt x="0" y="83018"/>
                    </a:cubicBezTo>
                    <a:cubicBezTo>
                      <a:pt x="0" y="37170"/>
                      <a:pt x="7142" y="0"/>
                      <a:pt x="52990" y="0"/>
                    </a:cubicBezTo>
                    <a:close/>
                  </a:path>
                </a:pathLst>
              </a:custGeom>
              <a:solidFill>
                <a:schemeClr val="bg1">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9" name="组合 36"/>
              <p:cNvGrpSpPr/>
              <p:nvPr/>
            </p:nvGrpSpPr>
            <p:grpSpPr>
              <a:xfrm flipH="1">
                <a:off x="3557398" y="1298032"/>
                <a:ext cx="479014" cy="394133"/>
                <a:chOff x="6024284" y="-1023823"/>
                <a:chExt cx="1839559" cy="948519"/>
              </a:xfrm>
            </p:grpSpPr>
            <p:sp>
              <p:nvSpPr>
                <p:cNvPr id="10" name="任意多边形 9"/>
                <p:cNvSpPr/>
                <p:nvPr/>
              </p:nvSpPr>
              <p:spPr>
                <a:xfrm flipH="1">
                  <a:off x="6024284" y="-1023823"/>
                  <a:ext cx="1839559" cy="948519"/>
                </a:xfrm>
                <a:custGeom>
                  <a:avLst/>
                  <a:gdLst>
                    <a:gd name="connsiteX0" fmla="*/ 0 w 1957893"/>
                    <a:gd name="connsiteY0" fmla="*/ 554018 h 1108038"/>
                    <a:gd name="connsiteX1" fmla="*/ 0 w 1957893"/>
                    <a:gd name="connsiteY1" fmla="*/ 554019 h 1108038"/>
                    <a:gd name="connsiteX2" fmla="*/ 0 w 1957893"/>
                    <a:gd name="connsiteY2" fmla="*/ 554019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1256 w 1957893"/>
                    <a:gd name="connsiteY7" fmla="*/ 665672 h 1108038"/>
                    <a:gd name="connsiteX8" fmla="*/ 0 w 1957893"/>
                    <a:gd name="connsiteY8" fmla="*/ 554019 h 1108038"/>
                    <a:gd name="connsiteX9" fmla="*/ 11256 w 1957893"/>
                    <a:gd name="connsiteY9" fmla="*/ 442365 h 1108038"/>
                    <a:gd name="connsiteX10" fmla="*/ 554019 w 1957893"/>
                    <a:gd name="connsiteY10" fmla="*/ 0 h 1108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57893" h="1108038">
                      <a:moveTo>
                        <a:pt x="0" y="554018"/>
                      </a:moveTo>
                      <a:lnTo>
                        <a:pt x="0" y="554019"/>
                      </a:lnTo>
                      <a:lnTo>
                        <a:pt x="0" y="554019"/>
                      </a:lnTo>
                      <a:close/>
                      <a:moveTo>
                        <a:pt x="554019" y="0"/>
                      </a:moveTo>
                      <a:lnTo>
                        <a:pt x="1957893" y="0"/>
                      </a:lnTo>
                      <a:lnTo>
                        <a:pt x="1957893" y="1108038"/>
                      </a:lnTo>
                      <a:lnTo>
                        <a:pt x="554019" y="1108037"/>
                      </a:lnTo>
                      <a:cubicBezTo>
                        <a:pt x="286290" y="1108037"/>
                        <a:pt x="62916" y="918129"/>
                        <a:pt x="11256" y="665672"/>
                      </a:cubicBezTo>
                      <a:lnTo>
                        <a:pt x="0" y="554019"/>
                      </a:lnTo>
                      <a:lnTo>
                        <a:pt x="11256" y="442365"/>
                      </a:lnTo>
                      <a:cubicBezTo>
                        <a:pt x="62916" y="189908"/>
                        <a:pt x="286290" y="0"/>
                        <a:pt x="554019" y="0"/>
                      </a:cubicBezTo>
                      <a:close/>
                    </a:path>
                  </a:pathLst>
                </a:custGeom>
                <a:gradFill>
                  <a:gsLst>
                    <a:gs pos="0">
                      <a:srgbClr val="70AC2E"/>
                    </a:gs>
                    <a:gs pos="100000">
                      <a:srgbClr val="206F36"/>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任意多边形 10"/>
                <p:cNvSpPr/>
                <p:nvPr/>
              </p:nvSpPr>
              <p:spPr>
                <a:xfrm flipH="1">
                  <a:off x="7381877" y="-1020722"/>
                  <a:ext cx="481966" cy="942317"/>
                </a:xfrm>
                <a:custGeom>
                  <a:avLst/>
                  <a:gdLst>
                    <a:gd name="connsiteX0" fmla="*/ 481966 w 481966"/>
                    <a:gd name="connsiteY0" fmla="*/ 0 h 942317"/>
                    <a:gd name="connsiteX1" fmla="*/ 428392 w 481966"/>
                    <a:gd name="connsiteY1" fmla="*/ 4306 h 942317"/>
                    <a:gd name="connsiteX2" fmla="*/ 10576 w 481966"/>
                    <a:gd name="connsiteY2" fmla="*/ 375579 h 942317"/>
                    <a:gd name="connsiteX3" fmla="*/ 0 w 481966"/>
                    <a:gd name="connsiteY3" fmla="*/ 471159 h 942317"/>
                    <a:gd name="connsiteX4" fmla="*/ 10576 w 481966"/>
                    <a:gd name="connsiteY4" fmla="*/ 566737 h 942317"/>
                    <a:gd name="connsiteX5" fmla="*/ 428392 w 481966"/>
                    <a:gd name="connsiteY5" fmla="*/ 938010 h 942317"/>
                    <a:gd name="connsiteX6" fmla="*/ 481966 w 481966"/>
                    <a:gd name="connsiteY6" fmla="*/ 942317 h 9423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966" h="942317">
                      <a:moveTo>
                        <a:pt x="481966" y="0"/>
                      </a:moveTo>
                      <a:lnTo>
                        <a:pt x="428392" y="4306"/>
                      </a:lnTo>
                      <a:cubicBezTo>
                        <a:pt x="219040" y="38378"/>
                        <a:pt x="53046" y="186481"/>
                        <a:pt x="10576" y="375579"/>
                      </a:cubicBezTo>
                      <a:lnTo>
                        <a:pt x="0" y="471159"/>
                      </a:lnTo>
                      <a:lnTo>
                        <a:pt x="10576" y="566737"/>
                      </a:lnTo>
                      <a:cubicBezTo>
                        <a:pt x="53046" y="755835"/>
                        <a:pt x="219040" y="903939"/>
                        <a:pt x="428392" y="938010"/>
                      </a:cubicBezTo>
                      <a:lnTo>
                        <a:pt x="481966" y="942317"/>
                      </a:lnTo>
                      <a:close/>
                    </a:path>
                  </a:pathLst>
                </a:custGeom>
                <a:gradFill>
                  <a:gsLst>
                    <a:gs pos="0">
                      <a:srgbClr val="7ABC32"/>
                    </a:gs>
                    <a:gs pos="100000">
                      <a:srgbClr val="6C9133"/>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椭圆 11"/>
                <p:cNvSpPr/>
                <p:nvPr/>
              </p:nvSpPr>
              <p:spPr>
                <a:xfrm rot="20059799" flipH="1">
                  <a:off x="7362325" y="-916479"/>
                  <a:ext cx="206915" cy="338819"/>
                </a:xfrm>
                <a:prstGeom prst="ellipse">
                  <a:avLst/>
                </a:prstGeom>
                <a:solidFill>
                  <a:schemeClr val="bg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任意多边形 12"/>
                <p:cNvSpPr/>
                <p:nvPr/>
              </p:nvSpPr>
              <p:spPr>
                <a:xfrm flipH="1">
                  <a:off x="6038459" y="-815921"/>
                  <a:ext cx="1029264" cy="166032"/>
                </a:xfrm>
                <a:custGeom>
                  <a:avLst/>
                  <a:gdLst>
                    <a:gd name="connsiteX0" fmla="*/ 83016 w 1029264"/>
                    <a:gd name="connsiteY0" fmla="*/ 0 h 166032"/>
                    <a:gd name="connsiteX1" fmla="*/ 1029264 w 1029264"/>
                    <a:gd name="connsiteY1" fmla="*/ 0 h 166032"/>
                    <a:gd name="connsiteX2" fmla="*/ 1029264 w 1029264"/>
                    <a:gd name="connsiteY2" fmla="*/ 166032 h 166032"/>
                    <a:gd name="connsiteX3" fmla="*/ 83016 w 1029264"/>
                    <a:gd name="connsiteY3" fmla="*/ 166032 h 166032"/>
                    <a:gd name="connsiteX4" fmla="*/ 0 w 1029264"/>
                    <a:gd name="connsiteY4" fmla="*/ 83016 h 166032"/>
                    <a:gd name="connsiteX5" fmla="*/ 83016 w 1029264"/>
                    <a:gd name="connsiteY5" fmla="*/ 0 h 166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29264" h="166032">
                      <a:moveTo>
                        <a:pt x="83016" y="0"/>
                      </a:moveTo>
                      <a:lnTo>
                        <a:pt x="1029264" y="0"/>
                      </a:lnTo>
                      <a:lnTo>
                        <a:pt x="1029264" y="166032"/>
                      </a:lnTo>
                      <a:lnTo>
                        <a:pt x="83016" y="166032"/>
                      </a:lnTo>
                      <a:cubicBezTo>
                        <a:pt x="37168" y="166032"/>
                        <a:pt x="0" y="128864"/>
                        <a:pt x="0" y="83016"/>
                      </a:cubicBezTo>
                      <a:cubicBezTo>
                        <a:pt x="0" y="37168"/>
                        <a:pt x="37168" y="0"/>
                        <a:pt x="83016" y="0"/>
                      </a:cubicBezTo>
                      <a:close/>
                    </a:path>
                  </a:pathLst>
                </a:custGeom>
                <a:solidFill>
                  <a:schemeClr val="bg1">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4" name="文本框 41"/>
            <p:cNvSpPr txBox="1"/>
            <p:nvPr/>
          </p:nvSpPr>
          <p:spPr>
            <a:xfrm>
              <a:off x="4582420" y="2071831"/>
              <a:ext cx="420308" cy="400110"/>
            </a:xfrm>
            <a:prstGeom prst="rect">
              <a:avLst/>
            </a:prstGeom>
            <a:noFill/>
          </p:spPr>
          <p:txBody>
            <a:bodyPr wrap="none" rtlCol="0">
              <a:spAutoFit/>
            </a:bodyPr>
            <a:lstStyle/>
            <a:p>
              <a:r>
                <a:rPr lang="en-US" altLang="zh-CN" sz="2000" dirty="0" smtClean="0">
                  <a:solidFill>
                    <a:schemeClr val="bg1"/>
                  </a:solidFill>
                  <a:cs typeface="+mn-ea"/>
                  <a:sym typeface="+mn-lt"/>
                </a:rPr>
                <a:t>01</a:t>
              </a:r>
              <a:endParaRPr lang="zh-CN" altLang="en-US" sz="2000" dirty="0">
                <a:solidFill>
                  <a:schemeClr val="bg1"/>
                </a:solidFill>
                <a:cs typeface="+mn-ea"/>
                <a:sym typeface="+mn-lt"/>
              </a:endParaRPr>
            </a:p>
          </p:txBody>
        </p:sp>
        <p:sp>
          <p:nvSpPr>
            <p:cNvPr id="5" name="文本框 42"/>
            <p:cNvSpPr txBox="1"/>
            <p:nvPr/>
          </p:nvSpPr>
          <p:spPr>
            <a:xfrm>
              <a:off x="5101825" y="2095041"/>
              <a:ext cx="2031325" cy="338554"/>
            </a:xfrm>
            <a:prstGeom prst="rect">
              <a:avLst/>
            </a:prstGeom>
            <a:noFill/>
          </p:spPr>
          <p:txBody>
            <a:bodyPr wrap="none" rtlCol="0">
              <a:spAutoFit/>
            </a:bodyPr>
            <a:lstStyle/>
            <a:p>
              <a:r>
                <a:rPr lang="zh-CN" altLang="en-US" sz="1600" dirty="0" smtClean="0">
                  <a:cs typeface="+mn-ea"/>
                  <a:sym typeface="+mn-lt"/>
                </a:rPr>
                <a:t>健康扶贫的主要任务</a:t>
              </a:r>
              <a:endParaRPr lang="zh-CN" altLang="en-US" sz="1600" b="1" dirty="0">
                <a:solidFill>
                  <a:schemeClr val="tx1">
                    <a:lumMod val="75000"/>
                    <a:lumOff val="25000"/>
                  </a:schemeClr>
                </a:solidFill>
                <a:cs typeface="+mn-ea"/>
                <a:sym typeface="+mn-lt"/>
              </a:endParaRPr>
            </a:p>
          </p:txBody>
        </p:sp>
      </p:grpSp>
      <p:sp>
        <p:nvSpPr>
          <p:cNvPr id="14" name="文本框 18"/>
          <p:cNvSpPr txBox="1"/>
          <p:nvPr/>
        </p:nvSpPr>
        <p:spPr>
          <a:xfrm>
            <a:off x="3159760" y="1717040"/>
            <a:ext cx="4947920" cy="3046988"/>
          </a:xfrm>
          <a:prstGeom prst="rect">
            <a:avLst/>
          </a:prstGeom>
          <a:noFill/>
        </p:spPr>
        <p:txBody>
          <a:bodyPr wrap="square" rtlCol="0">
            <a:spAutoFit/>
          </a:bodyPr>
          <a:lstStyle/>
          <a:p>
            <a:r>
              <a:rPr lang="zh-CN" altLang="en-US" sz="1600" dirty="0" smtClean="0">
                <a:latin typeface="方正黑体_GBK" pitchFamily="65" charset="-122"/>
                <a:ea typeface="方正黑体_GBK" pitchFamily="65" charset="-122"/>
              </a:rPr>
              <a:t>（</a:t>
            </a:r>
            <a:r>
              <a:rPr lang="en-US" altLang="zh-CN" sz="1600" dirty="0" smtClean="0">
                <a:latin typeface="方正黑体_GBK" pitchFamily="65" charset="-122"/>
                <a:ea typeface="方正黑体_GBK" pitchFamily="65" charset="-122"/>
              </a:rPr>
              <a:t>3</a:t>
            </a:r>
            <a:r>
              <a:rPr lang="zh-CN" altLang="en-US" sz="1600" dirty="0" smtClean="0">
                <a:latin typeface="方正黑体_GBK" pitchFamily="65" charset="-122"/>
                <a:ea typeface="方正黑体_GBK" pitchFamily="65" charset="-122"/>
              </a:rPr>
              <a:t>）建立</a:t>
            </a:r>
            <a:r>
              <a:rPr lang="zh-CN" altLang="zh-CN" sz="1600" dirty="0" smtClean="0">
                <a:latin typeface="方正黑体_GBK" pitchFamily="65" charset="-122"/>
                <a:ea typeface="方正黑体_GBK" pitchFamily="65" charset="-122"/>
              </a:rPr>
              <a:t>医疗托底保障</a:t>
            </a:r>
            <a:endParaRPr lang="en-US" altLang="zh-CN" sz="1600" dirty="0" smtClean="0">
              <a:latin typeface="方正黑体_GBK" pitchFamily="65" charset="-122"/>
              <a:ea typeface="方正黑体_GBK" pitchFamily="65" charset="-122"/>
            </a:endParaRPr>
          </a:p>
          <a:p>
            <a:endParaRPr lang="en-US" altLang="zh-CN" sz="1600" dirty="0" smtClean="0">
              <a:latin typeface="方正仿宋_GBK" pitchFamily="65" charset="-122"/>
              <a:ea typeface="方正仿宋_GBK" pitchFamily="65" charset="-122"/>
            </a:endParaRPr>
          </a:p>
          <a:p>
            <a:r>
              <a:rPr lang="en-US" altLang="zh-CN" sz="1600" dirty="0" smtClean="0">
                <a:latin typeface="方正仿宋_GBK" pitchFamily="65" charset="-122"/>
                <a:ea typeface="方正仿宋_GBK" pitchFamily="65" charset="-122"/>
              </a:rPr>
              <a:t>※</a:t>
            </a:r>
            <a:r>
              <a:rPr lang="zh-CN" altLang="en-US" sz="1600" dirty="0" smtClean="0">
                <a:latin typeface="方正仿宋_GBK" pitchFamily="65" charset="-122"/>
                <a:ea typeface="方正仿宋_GBK" pitchFamily="65" charset="-122"/>
              </a:rPr>
              <a:t>五重保障</a:t>
            </a:r>
            <a:r>
              <a:rPr lang="zh-CN" altLang="en-US" sz="1600" dirty="0" smtClean="0">
                <a:latin typeface="方正仿宋_GBK" pitchFamily="65" charset="-122"/>
                <a:ea typeface="方正仿宋_GBK" pitchFamily="65" charset="-122"/>
              </a:rPr>
              <a:t>：</a:t>
            </a:r>
            <a:r>
              <a:rPr lang="zh-CN" altLang="en-US" sz="1600" dirty="0" smtClean="0">
                <a:latin typeface="方正仿宋_GBK" pitchFamily="65" charset="-122"/>
                <a:ea typeface="方正仿宋_GBK" pitchFamily="65" charset="-122"/>
              </a:rPr>
              <a:t>医疗保险、精准脱贫保</a:t>
            </a:r>
            <a:r>
              <a:rPr lang="en-US" sz="1600" dirty="0" smtClean="0">
                <a:latin typeface="方正仿宋_GBK" pitchFamily="65" charset="-122"/>
                <a:ea typeface="方正仿宋_GBK" pitchFamily="65" charset="-122"/>
              </a:rPr>
              <a:t>+</a:t>
            </a:r>
            <a:r>
              <a:rPr lang="zh-CN" altLang="en-US" sz="1600" dirty="0" smtClean="0">
                <a:latin typeface="方正仿宋_GBK" pitchFamily="65" charset="-122"/>
                <a:ea typeface="方正仿宋_GBK" pitchFamily="65" charset="-122"/>
              </a:rPr>
              <a:t>民政医疗救助、健康扶贫基金救助、扶贫济困基金救助</a:t>
            </a:r>
            <a:endParaRPr lang="en-US" altLang="zh-CN" sz="1600" b="1" dirty="0" smtClean="0">
              <a:latin typeface="方正仿宋_GBK" pitchFamily="65" charset="-122"/>
              <a:ea typeface="方正仿宋_GBK" pitchFamily="65" charset="-122"/>
            </a:endParaRPr>
          </a:p>
          <a:p>
            <a:endParaRPr lang="en-US" altLang="zh-CN" sz="1600" dirty="0" smtClean="0">
              <a:latin typeface="方正仿宋_GBK" pitchFamily="65" charset="-122"/>
              <a:ea typeface="方正仿宋_GBK" pitchFamily="65" charset="-122"/>
            </a:endParaRPr>
          </a:p>
          <a:p>
            <a:r>
              <a:rPr lang="en-US" altLang="zh-CN" sz="1600" dirty="0" smtClean="0">
                <a:latin typeface="方正仿宋_GBK" pitchFamily="65" charset="-122"/>
                <a:ea typeface="方正仿宋_GBK" pitchFamily="65" charset="-122"/>
              </a:rPr>
              <a:t>※</a:t>
            </a:r>
            <a:r>
              <a:rPr lang="zh-CN" altLang="en-US" sz="1600" dirty="0" smtClean="0">
                <a:latin typeface="方正仿宋_GBK" pitchFamily="65" charset="-122"/>
                <a:ea typeface="方正仿宋_GBK" pitchFamily="65" charset="-122"/>
              </a:rPr>
              <a:t>七重救助</a:t>
            </a:r>
            <a:r>
              <a:rPr lang="zh-CN" altLang="en-US" sz="1600" dirty="0" smtClean="0">
                <a:latin typeface="方正仿宋_GBK" pitchFamily="65" charset="-122"/>
                <a:ea typeface="方正仿宋_GBK" pitchFamily="65" charset="-122"/>
              </a:rPr>
              <a:t>：</a:t>
            </a:r>
            <a:r>
              <a:rPr lang="zh-CN" altLang="en-US" sz="1600" dirty="0" smtClean="0">
                <a:latin typeface="方正仿宋_GBK" pitchFamily="65" charset="-122"/>
                <a:ea typeface="方正仿宋_GBK" pitchFamily="65" charset="-122"/>
              </a:rPr>
              <a:t>基本医疗保险、大病商业保险（在医保里统一缴纳）</a:t>
            </a:r>
            <a:r>
              <a:rPr lang="en-US" sz="1600" dirty="0" smtClean="0">
                <a:latin typeface="方正仿宋_GBK" pitchFamily="65" charset="-122"/>
                <a:ea typeface="方正仿宋_GBK" pitchFamily="65" charset="-122"/>
              </a:rPr>
              <a:t>+</a:t>
            </a:r>
            <a:r>
              <a:rPr lang="zh-CN" altLang="en-US" sz="1600" dirty="0" smtClean="0">
                <a:latin typeface="方正仿宋_GBK" pitchFamily="65" charset="-122"/>
                <a:ea typeface="方正仿宋_GBK" pitchFamily="65" charset="-122"/>
              </a:rPr>
              <a:t>精准脱贫保（大病补充商业保险）</a:t>
            </a:r>
            <a:r>
              <a:rPr lang="en-US" sz="1600" dirty="0" smtClean="0">
                <a:latin typeface="方正仿宋_GBK" pitchFamily="65" charset="-122"/>
                <a:ea typeface="方正仿宋_GBK" pitchFamily="65" charset="-122"/>
              </a:rPr>
              <a:t>+</a:t>
            </a:r>
            <a:r>
              <a:rPr lang="zh-CN" altLang="en-US" sz="1600" dirty="0" smtClean="0">
                <a:latin typeface="方正仿宋_GBK" pitchFamily="65" charset="-122"/>
                <a:ea typeface="方正仿宋_GBK" pitchFamily="65" charset="-122"/>
              </a:rPr>
              <a:t>民政医疗救助、健康扶贫基金救助、扶贫济困基金救助</a:t>
            </a:r>
            <a:r>
              <a:rPr lang="en-US" sz="1600" dirty="0" smtClean="0">
                <a:latin typeface="方正仿宋_GBK" pitchFamily="65" charset="-122"/>
                <a:ea typeface="方正仿宋_GBK" pitchFamily="65" charset="-122"/>
              </a:rPr>
              <a:t>+</a:t>
            </a:r>
            <a:r>
              <a:rPr lang="zh-CN" altLang="en-US" sz="1600" dirty="0" smtClean="0">
                <a:latin typeface="方正仿宋_GBK" pitchFamily="65" charset="-122"/>
                <a:ea typeface="方正仿宋_GBK" pitchFamily="65" charset="-122"/>
              </a:rPr>
              <a:t>健康扶贫补充救助（本区兜底救助）</a:t>
            </a:r>
            <a:endParaRPr lang="en-US" altLang="zh-CN" sz="1600" b="1" dirty="0" smtClean="0">
              <a:latin typeface="方正仿宋_GBK" pitchFamily="65" charset="-122"/>
              <a:ea typeface="方正仿宋_GBK" pitchFamily="65" charset="-122"/>
            </a:endParaRPr>
          </a:p>
          <a:p>
            <a:endParaRPr lang="en-US" altLang="zh-CN" sz="1600" b="1" dirty="0" smtClean="0"/>
          </a:p>
          <a:p>
            <a:endParaRPr lang="en-US" altLang="zh-CN" sz="1600" b="1" dirty="0" smtClean="0"/>
          </a:p>
          <a:p>
            <a:endParaRPr lang="en-US" altLang="zh-CN" sz="1600" b="1" dirty="0" smtClean="0"/>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36000" fill="hold" nodeType="withEffect">
                                  <p:stCondLst>
                                    <p:cond delay="25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669811" y="942039"/>
            <a:ext cx="2673687" cy="450000"/>
            <a:chOff x="4502931" y="2039319"/>
            <a:chExt cx="2673687" cy="450000"/>
          </a:xfrm>
        </p:grpSpPr>
        <p:grpSp>
          <p:nvGrpSpPr>
            <p:cNvPr id="3" name="组合 32"/>
            <p:cNvGrpSpPr>
              <a:grpSpLocks noChangeAspect="1"/>
            </p:cNvGrpSpPr>
            <p:nvPr/>
          </p:nvGrpSpPr>
          <p:grpSpPr>
            <a:xfrm>
              <a:off x="4502931" y="2039319"/>
              <a:ext cx="2673687" cy="450000"/>
              <a:chOff x="3557398" y="1298032"/>
              <a:chExt cx="2341758" cy="394134"/>
            </a:xfrm>
          </p:grpSpPr>
          <p:sp>
            <p:nvSpPr>
              <p:cNvPr id="6" name="任意多边形 5"/>
              <p:cNvSpPr/>
              <p:nvPr/>
            </p:nvSpPr>
            <p:spPr>
              <a:xfrm flipH="1">
                <a:off x="4036409" y="1298033"/>
                <a:ext cx="1862747" cy="394133"/>
              </a:xfrm>
              <a:custGeom>
                <a:avLst/>
                <a:gdLst>
                  <a:gd name="connsiteX0" fmla="*/ 0 w 1957893"/>
                  <a:gd name="connsiteY0" fmla="*/ 554018 h 1108038"/>
                  <a:gd name="connsiteX1" fmla="*/ 0 w 1957893"/>
                  <a:gd name="connsiteY1" fmla="*/ 554019 h 1108038"/>
                  <a:gd name="connsiteX2" fmla="*/ 0 w 1957893"/>
                  <a:gd name="connsiteY2" fmla="*/ 554019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1256 w 1957893"/>
                  <a:gd name="connsiteY7" fmla="*/ 665672 h 1108038"/>
                  <a:gd name="connsiteX8" fmla="*/ 0 w 1957893"/>
                  <a:gd name="connsiteY8" fmla="*/ 554019 h 1108038"/>
                  <a:gd name="connsiteX9" fmla="*/ 11256 w 1957893"/>
                  <a:gd name="connsiteY9" fmla="*/ 442365 h 1108038"/>
                  <a:gd name="connsiteX10" fmla="*/ 554019 w 1957893"/>
                  <a:gd name="connsiteY10"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1256 w 1957893"/>
                  <a:gd name="connsiteY8" fmla="*/ 665672 h 1108038"/>
                  <a:gd name="connsiteX9" fmla="*/ 0 w 1957893"/>
                  <a:gd name="connsiteY9" fmla="*/ 554019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1256 w 1957893"/>
                  <a:gd name="connsiteY8" fmla="*/ 665672 h 1108038"/>
                  <a:gd name="connsiteX9" fmla="*/ 141417 w 1957893"/>
                  <a:gd name="connsiteY9" fmla="*/ 554021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80957 w 1957893"/>
                  <a:gd name="connsiteY10" fmla="*/ 428182 h 1108038"/>
                  <a:gd name="connsiteX11" fmla="*/ 554019 w 1957893"/>
                  <a:gd name="connsiteY11" fmla="*/ 0 h 1108038"/>
                  <a:gd name="connsiteX0" fmla="*/ 175358 w 1957893"/>
                  <a:gd name="connsiteY0" fmla="*/ 483112 h 1108038"/>
                  <a:gd name="connsiteX1" fmla="*/ 0 w 1957893"/>
                  <a:gd name="connsiteY1" fmla="*/ 554019 h 1108038"/>
                  <a:gd name="connsiteX2" fmla="*/ 0 w 1957893"/>
                  <a:gd name="connsiteY2" fmla="*/ 554019 h 1108038"/>
                  <a:gd name="connsiteX3" fmla="*/ 175358 w 1957893"/>
                  <a:gd name="connsiteY3" fmla="*/ 483112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80957 w 1957893"/>
                  <a:gd name="connsiteY10" fmla="*/ 428182 h 1108038"/>
                  <a:gd name="connsiteX11" fmla="*/ 554019 w 1957893"/>
                  <a:gd name="connsiteY11" fmla="*/ 0 h 1108038"/>
                  <a:gd name="connsiteX0" fmla="*/ 175358 w 1957893"/>
                  <a:gd name="connsiteY0" fmla="*/ 483112 h 1108038"/>
                  <a:gd name="connsiteX1" fmla="*/ 0 w 1957893"/>
                  <a:gd name="connsiteY1" fmla="*/ 554019 h 1108038"/>
                  <a:gd name="connsiteX2" fmla="*/ 175358 w 1957893"/>
                  <a:gd name="connsiteY2" fmla="*/ 483112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52673 w 1957893"/>
                  <a:gd name="connsiteY7" fmla="*/ 679852 h 1108038"/>
                  <a:gd name="connsiteX8" fmla="*/ 141417 w 1957893"/>
                  <a:gd name="connsiteY8" fmla="*/ 554021 h 1108038"/>
                  <a:gd name="connsiteX9" fmla="*/ 180957 w 1957893"/>
                  <a:gd name="connsiteY9" fmla="*/ 428182 h 1108038"/>
                  <a:gd name="connsiteX10" fmla="*/ 554019 w 1957893"/>
                  <a:gd name="connsiteY10" fmla="*/ 0 h 1108038"/>
                  <a:gd name="connsiteX0" fmla="*/ 412602 w 1816476"/>
                  <a:gd name="connsiteY0" fmla="*/ 0 h 1108038"/>
                  <a:gd name="connsiteX1" fmla="*/ 1816476 w 1816476"/>
                  <a:gd name="connsiteY1" fmla="*/ 0 h 1108038"/>
                  <a:gd name="connsiteX2" fmla="*/ 1816476 w 1816476"/>
                  <a:gd name="connsiteY2" fmla="*/ 1108038 h 1108038"/>
                  <a:gd name="connsiteX3" fmla="*/ 412602 w 1816476"/>
                  <a:gd name="connsiteY3" fmla="*/ 1108037 h 1108038"/>
                  <a:gd name="connsiteX4" fmla="*/ 11256 w 1816476"/>
                  <a:gd name="connsiteY4" fmla="*/ 679852 h 1108038"/>
                  <a:gd name="connsiteX5" fmla="*/ 0 w 1816476"/>
                  <a:gd name="connsiteY5" fmla="*/ 554021 h 1108038"/>
                  <a:gd name="connsiteX6" fmla="*/ 39540 w 1816476"/>
                  <a:gd name="connsiteY6" fmla="*/ 428182 h 1108038"/>
                  <a:gd name="connsiteX7" fmla="*/ 412602 w 1816476"/>
                  <a:gd name="connsiteY7" fmla="*/ 0 h 1108038"/>
                  <a:gd name="connsiteX0" fmla="*/ 412602 w 1816476"/>
                  <a:gd name="connsiteY0" fmla="*/ 0 h 1108038"/>
                  <a:gd name="connsiteX1" fmla="*/ 1816476 w 1816476"/>
                  <a:gd name="connsiteY1" fmla="*/ 0 h 1108038"/>
                  <a:gd name="connsiteX2" fmla="*/ 1816476 w 1816476"/>
                  <a:gd name="connsiteY2" fmla="*/ 1108038 h 1108038"/>
                  <a:gd name="connsiteX3" fmla="*/ 412602 w 1816476"/>
                  <a:gd name="connsiteY3" fmla="*/ 1108037 h 1108038"/>
                  <a:gd name="connsiteX4" fmla="*/ 11256 w 1816476"/>
                  <a:gd name="connsiteY4" fmla="*/ 679852 h 1108038"/>
                  <a:gd name="connsiteX5" fmla="*/ 0 w 1816476"/>
                  <a:gd name="connsiteY5" fmla="*/ 554021 h 1108038"/>
                  <a:gd name="connsiteX6" fmla="*/ 412602 w 1816476"/>
                  <a:gd name="connsiteY6" fmla="*/ 0 h 1108038"/>
                  <a:gd name="connsiteX0" fmla="*/ 401346 w 1805220"/>
                  <a:gd name="connsiteY0" fmla="*/ 0 h 1108038"/>
                  <a:gd name="connsiteX1" fmla="*/ 1805220 w 1805220"/>
                  <a:gd name="connsiteY1" fmla="*/ 0 h 1108038"/>
                  <a:gd name="connsiteX2" fmla="*/ 1805220 w 1805220"/>
                  <a:gd name="connsiteY2" fmla="*/ 1108038 h 1108038"/>
                  <a:gd name="connsiteX3" fmla="*/ 401346 w 1805220"/>
                  <a:gd name="connsiteY3" fmla="*/ 1108037 h 1108038"/>
                  <a:gd name="connsiteX4" fmla="*/ 0 w 1805220"/>
                  <a:gd name="connsiteY4" fmla="*/ 679852 h 1108038"/>
                  <a:gd name="connsiteX5" fmla="*/ 401346 w 1805220"/>
                  <a:gd name="connsiteY5" fmla="*/ 0 h 1108038"/>
                  <a:gd name="connsiteX0" fmla="*/ 175484 w 1579358"/>
                  <a:gd name="connsiteY0" fmla="*/ 0 h 1108038"/>
                  <a:gd name="connsiteX1" fmla="*/ 1579358 w 1579358"/>
                  <a:gd name="connsiteY1" fmla="*/ 0 h 1108038"/>
                  <a:gd name="connsiteX2" fmla="*/ 1579358 w 1579358"/>
                  <a:gd name="connsiteY2" fmla="*/ 1108038 h 1108038"/>
                  <a:gd name="connsiteX3" fmla="*/ 175484 w 1579358"/>
                  <a:gd name="connsiteY3" fmla="*/ 1108037 h 1108038"/>
                  <a:gd name="connsiteX4" fmla="*/ 175484 w 1579358"/>
                  <a:gd name="connsiteY4" fmla="*/ 0 h 1108038"/>
                  <a:gd name="connsiteX0" fmla="*/ 169378 w 1573252"/>
                  <a:gd name="connsiteY0" fmla="*/ 0 h 1108038"/>
                  <a:gd name="connsiteX1" fmla="*/ 1573252 w 1573252"/>
                  <a:gd name="connsiteY1" fmla="*/ 0 h 1108038"/>
                  <a:gd name="connsiteX2" fmla="*/ 1573252 w 1573252"/>
                  <a:gd name="connsiteY2" fmla="*/ 1108038 h 1108038"/>
                  <a:gd name="connsiteX3" fmla="*/ 169378 w 1573252"/>
                  <a:gd name="connsiteY3" fmla="*/ 1108037 h 1108038"/>
                  <a:gd name="connsiteX4" fmla="*/ 169378 w 1573252"/>
                  <a:gd name="connsiteY4" fmla="*/ 0 h 1108038"/>
                  <a:gd name="connsiteX0" fmla="*/ 157058 w 1560932"/>
                  <a:gd name="connsiteY0" fmla="*/ 0 h 1108038"/>
                  <a:gd name="connsiteX1" fmla="*/ 1560932 w 1560932"/>
                  <a:gd name="connsiteY1" fmla="*/ 0 h 1108038"/>
                  <a:gd name="connsiteX2" fmla="*/ 1560932 w 1560932"/>
                  <a:gd name="connsiteY2" fmla="*/ 1108038 h 1108038"/>
                  <a:gd name="connsiteX3" fmla="*/ 157058 w 1560932"/>
                  <a:gd name="connsiteY3" fmla="*/ 1108037 h 1108038"/>
                  <a:gd name="connsiteX4" fmla="*/ 157058 w 1560932"/>
                  <a:gd name="connsiteY4" fmla="*/ 0 h 1108038"/>
                  <a:gd name="connsiteX0" fmla="*/ 144739 w 1548613"/>
                  <a:gd name="connsiteY0" fmla="*/ 0 h 1108038"/>
                  <a:gd name="connsiteX1" fmla="*/ 1548613 w 1548613"/>
                  <a:gd name="connsiteY1" fmla="*/ 0 h 1108038"/>
                  <a:gd name="connsiteX2" fmla="*/ 1548613 w 1548613"/>
                  <a:gd name="connsiteY2" fmla="*/ 1108038 h 1108038"/>
                  <a:gd name="connsiteX3" fmla="*/ 144739 w 1548613"/>
                  <a:gd name="connsiteY3" fmla="*/ 1108037 h 1108038"/>
                  <a:gd name="connsiteX4" fmla="*/ 144739 w 1548613"/>
                  <a:gd name="connsiteY4" fmla="*/ 0 h 1108038"/>
                  <a:gd name="connsiteX0" fmla="*/ 133627 w 1537501"/>
                  <a:gd name="connsiteY0" fmla="*/ 0 h 1108038"/>
                  <a:gd name="connsiteX1" fmla="*/ 1537501 w 1537501"/>
                  <a:gd name="connsiteY1" fmla="*/ 0 h 1108038"/>
                  <a:gd name="connsiteX2" fmla="*/ 1537501 w 1537501"/>
                  <a:gd name="connsiteY2" fmla="*/ 1108038 h 1108038"/>
                  <a:gd name="connsiteX3" fmla="*/ 133627 w 1537501"/>
                  <a:gd name="connsiteY3" fmla="*/ 1108037 h 1108038"/>
                  <a:gd name="connsiteX4" fmla="*/ 133627 w 1537501"/>
                  <a:gd name="connsiteY4" fmla="*/ 0 h 1108038"/>
                  <a:gd name="connsiteX0" fmla="*/ 114338 w 1518212"/>
                  <a:gd name="connsiteY0" fmla="*/ 0 h 1108038"/>
                  <a:gd name="connsiteX1" fmla="*/ 1518212 w 1518212"/>
                  <a:gd name="connsiteY1" fmla="*/ 0 h 1108038"/>
                  <a:gd name="connsiteX2" fmla="*/ 1518212 w 1518212"/>
                  <a:gd name="connsiteY2" fmla="*/ 1108038 h 1108038"/>
                  <a:gd name="connsiteX3" fmla="*/ 114338 w 1518212"/>
                  <a:gd name="connsiteY3" fmla="*/ 1108037 h 1108038"/>
                  <a:gd name="connsiteX4" fmla="*/ 114338 w 1518212"/>
                  <a:gd name="connsiteY4" fmla="*/ 0 h 1108038"/>
                  <a:gd name="connsiteX0" fmla="*/ 126267 w 1530141"/>
                  <a:gd name="connsiteY0" fmla="*/ 0 h 1108038"/>
                  <a:gd name="connsiteX1" fmla="*/ 1530141 w 1530141"/>
                  <a:gd name="connsiteY1" fmla="*/ 0 h 1108038"/>
                  <a:gd name="connsiteX2" fmla="*/ 1530141 w 1530141"/>
                  <a:gd name="connsiteY2" fmla="*/ 1108038 h 1108038"/>
                  <a:gd name="connsiteX3" fmla="*/ 126267 w 1530141"/>
                  <a:gd name="connsiteY3" fmla="*/ 1108037 h 1108038"/>
                  <a:gd name="connsiteX4" fmla="*/ 126267 w 1530141"/>
                  <a:gd name="connsiteY4" fmla="*/ 0 h 1108038"/>
                  <a:gd name="connsiteX0" fmla="*/ 124271 w 1528145"/>
                  <a:gd name="connsiteY0" fmla="*/ 0 h 1108038"/>
                  <a:gd name="connsiteX1" fmla="*/ 1528145 w 1528145"/>
                  <a:gd name="connsiteY1" fmla="*/ 0 h 1108038"/>
                  <a:gd name="connsiteX2" fmla="*/ 1528145 w 1528145"/>
                  <a:gd name="connsiteY2" fmla="*/ 1108038 h 1108038"/>
                  <a:gd name="connsiteX3" fmla="*/ 124271 w 1528145"/>
                  <a:gd name="connsiteY3" fmla="*/ 1108037 h 1108038"/>
                  <a:gd name="connsiteX4" fmla="*/ 124271 w 1528145"/>
                  <a:gd name="connsiteY4" fmla="*/ 0 h 1108038"/>
                  <a:gd name="connsiteX0" fmla="*/ 121820 w 1525694"/>
                  <a:gd name="connsiteY0" fmla="*/ 0 h 1108038"/>
                  <a:gd name="connsiteX1" fmla="*/ 1525694 w 1525694"/>
                  <a:gd name="connsiteY1" fmla="*/ 0 h 1108038"/>
                  <a:gd name="connsiteX2" fmla="*/ 1525694 w 1525694"/>
                  <a:gd name="connsiteY2" fmla="*/ 1108038 h 1108038"/>
                  <a:gd name="connsiteX3" fmla="*/ 121820 w 1525694"/>
                  <a:gd name="connsiteY3" fmla="*/ 1108037 h 1108038"/>
                  <a:gd name="connsiteX4" fmla="*/ 121820 w 1525694"/>
                  <a:gd name="connsiteY4" fmla="*/ 0 h 1108038"/>
                  <a:gd name="connsiteX0" fmla="*/ 122631 w 1526505"/>
                  <a:gd name="connsiteY0" fmla="*/ 0 h 1108038"/>
                  <a:gd name="connsiteX1" fmla="*/ 1526505 w 1526505"/>
                  <a:gd name="connsiteY1" fmla="*/ 0 h 1108038"/>
                  <a:gd name="connsiteX2" fmla="*/ 1526505 w 1526505"/>
                  <a:gd name="connsiteY2" fmla="*/ 1108038 h 1108038"/>
                  <a:gd name="connsiteX3" fmla="*/ 122631 w 1526505"/>
                  <a:gd name="connsiteY3" fmla="*/ 1108037 h 1108038"/>
                  <a:gd name="connsiteX4" fmla="*/ 122631 w 1526505"/>
                  <a:gd name="connsiteY4" fmla="*/ 0 h 1108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6505" h="1108038">
                    <a:moveTo>
                      <a:pt x="122631" y="0"/>
                    </a:moveTo>
                    <a:lnTo>
                      <a:pt x="1526505" y="0"/>
                    </a:lnTo>
                    <a:lnTo>
                      <a:pt x="1526505" y="1108038"/>
                    </a:lnTo>
                    <a:lnTo>
                      <a:pt x="122631" y="1108037"/>
                    </a:lnTo>
                    <a:cubicBezTo>
                      <a:pt x="-73587" y="920274"/>
                      <a:pt x="-4566" y="41633"/>
                      <a:pt x="122631" y="0"/>
                    </a:cubicBezTo>
                    <a:close/>
                  </a:path>
                </a:pathLst>
              </a:custGeom>
              <a:gradFill>
                <a:gsLst>
                  <a:gs pos="57000">
                    <a:schemeClr val="bg1">
                      <a:lumMod val="95000"/>
                    </a:schemeClr>
                  </a:gs>
                  <a:gs pos="0">
                    <a:schemeClr val="bg1">
                      <a:lumMod val="85000"/>
                    </a:schemeClr>
                  </a:gs>
                  <a:gs pos="100000">
                    <a:schemeClr val="bg1">
                      <a:lumMod val="59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p:cNvSpPr/>
              <p:nvPr/>
            </p:nvSpPr>
            <p:spPr>
              <a:xfrm rot="20059799" flipH="1">
                <a:off x="5693546" y="1336933"/>
                <a:ext cx="80208" cy="140787"/>
              </a:xfrm>
              <a:prstGeom prst="ellipse">
                <a:avLst/>
              </a:prstGeom>
              <a:solidFill>
                <a:schemeClr val="bg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任意多边形 7"/>
              <p:cNvSpPr/>
              <p:nvPr/>
            </p:nvSpPr>
            <p:spPr>
              <a:xfrm flipH="1">
                <a:off x="4036411" y="1384421"/>
                <a:ext cx="1071959" cy="68989"/>
              </a:xfrm>
              <a:custGeom>
                <a:avLst/>
                <a:gdLst>
                  <a:gd name="connsiteX0" fmla="*/ 83016 w 1029264"/>
                  <a:gd name="connsiteY0" fmla="*/ 0 h 166032"/>
                  <a:gd name="connsiteX1" fmla="*/ 1029264 w 1029264"/>
                  <a:gd name="connsiteY1" fmla="*/ 0 h 166032"/>
                  <a:gd name="connsiteX2" fmla="*/ 1029264 w 1029264"/>
                  <a:gd name="connsiteY2" fmla="*/ 166032 h 166032"/>
                  <a:gd name="connsiteX3" fmla="*/ 83016 w 1029264"/>
                  <a:gd name="connsiteY3" fmla="*/ 166032 h 166032"/>
                  <a:gd name="connsiteX4" fmla="*/ 0 w 1029264"/>
                  <a:gd name="connsiteY4" fmla="*/ 83016 h 166032"/>
                  <a:gd name="connsiteX5" fmla="*/ 83016 w 1029264"/>
                  <a:gd name="connsiteY5" fmla="*/ 0 h 166032"/>
                  <a:gd name="connsiteX0" fmla="*/ 52990 w 999238"/>
                  <a:gd name="connsiteY0" fmla="*/ 0 h 166032"/>
                  <a:gd name="connsiteX1" fmla="*/ 999238 w 999238"/>
                  <a:gd name="connsiteY1" fmla="*/ 0 h 166032"/>
                  <a:gd name="connsiteX2" fmla="*/ 999238 w 999238"/>
                  <a:gd name="connsiteY2" fmla="*/ 166032 h 166032"/>
                  <a:gd name="connsiteX3" fmla="*/ 52990 w 999238"/>
                  <a:gd name="connsiteY3" fmla="*/ 166032 h 166032"/>
                  <a:gd name="connsiteX4" fmla="*/ 0 w 999238"/>
                  <a:gd name="connsiteY4" fmla="*/ 83018 h 166032"/>
                  <a:gd name="connsiteX5" fmla="*/ 52990 w 999238"/>
                  <a:gd name="connsiteY5" fmla="*/ 0 h 166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99238" h="166032">
                    <a:moveTo>
                      <a:pt x="52990" y="0"/>
                    </a:moveTo>
                    <a:lnTo>
                      <a:pt x="999238" y="0"/>
                    </a:lnTo>
                    <a:lnTo>
                      <a:pt x="999238" y="166032"/>
                    </a:lnTo>
                    <a:lnTo>
                      <a:pt x="52990" y="166032"/>
                    </a:lnTo>
                    <a:cubicBezTo>
                      <a:pt x="7142" y="166032"/>
                      <a:pt x="0" y="128866"/>
                      <a:pt x="0" y="83018"/>
                    </a:cubicBezTo>
                    <a:cubicBezTo>
                      <a:pt x="0" y="37170"/>
                      <a:pt x="7142" y="0"/>
                      <a:pt x="52990" y="0"/>
                    </a:cubicBezTo>
                    <a:close/>
                  </a:path>
                </a:pathLst>
              </a:custGeom>
              <a:solidFill>
                <a:schemeClr val="bg1">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9" name="组合 36"/>
              <p:cNvGrpSpPr/>
              <p:nvPr/>
            </p:nvGrpSpPr>
            <p:grpSpPr>
              <a:xfrm flipH="1">
                <a:off x="3557398" y="1298032"/>
                <a:ext cx="479014" cy="394133"/>
                <a:chOff x="6024284" y="-1023823"/>
                <a:chExt cx="1839559" cy="948519"/>
              </a:xfrm>
            </p:grpSpPr>
            <p:sp>
              <p:nvSpPr>
                <p:cNvPr id="10" name="任意多边形 9"/>
                <p:cNvSpPr/>
                <p:nvPr/>
              </p:nvSpPr>
              <p:spPr>
                <a:xfrm flipH="1">
                  <a:off x="6024284" y="-1023823"/>
                  <a:ext cx="1839559" cy="948519"/>
                </a:xfrm>
                <a:custGeom>
                  <a:avLst/>
                  <a:gdLst>
                    <a:gd name="connsiteX0" fmla="*/ 0 w 1957893"/>
                    <a:gd name="connsiteY0" fmla="*/ 554018 h 1108038"/>
                    <a:gd name="connsiteX1" fmla="*/ 0 w 1957893"/>
                    <a:gd name="connsiteY1" fmla="*/ 554019 h 1108038"/>
                    <a:gd name="connsiteX2" fmla="*/ 0 w 1957893"/>
                    <a:gd name="connsiteY2" fmla="*/ 554019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1256 w 1957893"/>
                    <a:gd name="connsiteY7" fmla="*/ 665672 h 1108038"/>
                    <a:gd name="connsiteX8" fmla="*/ 0 w 1957893"/>
                    <a:gd name="connsiteY8" fmla="*/ 554019 h 1108038"/>
                    <a:gd name="connsiteX9" fmla="*/ 11256 w 1957893"/>
                    <a:gd name="connsiteY9" fmla="*/ 442365 h 1108038"/>
                    <a:gd name="connsiteX10" fmla="*/ 554019 w 1957893"/>
                    <a:gd name="connsiteY10" fmla="*/ 0 h 1108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57893" h="1108038">
                      <a:moveTo>
                        <a:pt x="0" y="554018"/>
                      </a:moveTo>
                      <a:lnTo>
                        <a:pt x="0" y="554019"/>
                      </a:lnTo>
                      <a:lnTo>
                        <a:pt x="0" y="554019"/>
                      </a:lnTo>
                      <a:close/>
                      <a:moveTo>
                        <a:pt x="554019" y="0"/>
                      </a:moveTo>
                      <a:lnTo>
                        <a:pt x="1957893" y="0"/>
                      </a:lnTo>
                      <a:lnTo>
                        <a:pt x="1957893" y="1108038"/>
                      </a:lnTo>
                      <a:lnTo>
                        <a:pt x="554019" y="1108037"/>
                      </a:lnTo>
                      <a:cubicBezTo>
                        <a:pt x="286290" y="1108037"/>
                        <a:pt x="62916" y="918129"/>
                        <a:pt x="11256" y="665672"/>
                      </a:cubicBezTo>
                      <a:lnTo>
                        <a:pt x="0" y="554019"/>
                      </a:lnTo>
                      <a:lnTo>
                        <a:pt x="11256" y="442365"/>
                      </a:lnTo>
                      <a:cubicBezTo>
                        <a:pt x="62916" y="189908"/>
                        <a:pt x="286290" y="0"/>
                        <a:pt x="554019" y="0"/>
                      </a:cubicBezTo>
                      <a:close/>
                    </a:path>
                  </a:pathLst>
                </a:custGeom>
                <a:gradFill>
                  <a:gsLst>
                    <a:gs pos="0">
                      <a:srgbClr val="70AC2E"/>
                    </a:gs>
                    <a:gs pos="100000">
                      <a:srgbClr val="206F36"/>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任意多边形 10"/>
                <p:cNvSpPr/>
                <p:nvPr/>
              </p:nvSpPr>
              <p:spPr>
                <a:xfrm flipH="1">
                  <a:off x="7381877" y="-1020722"/>
                  <a:ext cx="481966" cy="942317"/>
                </a:xfrm>
                <a:custGeom>
                  <a:avLst/>
                  <a:gdLst>
                    <a:gd name="connsiteX0" fmla="*/ 481966 w 481966"/>
                    <a:gd name="connsiteY0" fmla="*/ 0 h 942317"/>
                    <a:gd name="connsiteX1" fmla="*/ 428392 w 481966"/>
                    <a:gd name="connsiteY1" fmla="*/ 4306 h 942317"/>
                    <a:gd name="connsiteX2" fmla="*/ 10576 w 481966"/>
                    <a:gd name="connsiteY2" fmla="*/ 375579 h 942317"/>
                    <a:gd name="connsiteX3" fmla="*/ 0 w 481966"/>
                    <a:gd name="connsiteY3" fmla="*/ 471159 h 942317"/>
                    <a:gd name="connsiteX4" fmla="*/ 10576 w 481966"/>
                    <a:gd name="connsiteY4" fmla="*/ 566737 h 942317"/>
                    <a:gd name="connsiteX5" fmla="*/ 428392 w 481966"/>
                    <a:gd name="connsiteY5" fmla="*/ 938010 h 942317"/>
                    <a:gd name="connsiteX6" fmla="*/ 481966 w 481966"/>
                    <a:gd name="connsiteY6" fmla="*/ 942317 h 9423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966" h="942317">
                      <a:moveTo>
                        <a:pt x="481966" y="0"/>
                      </a:moveTo>
                      <a:lnTo>
                        <a:pt x="428392" y="4306"/>
                      </a:lnTo>
                      <a:cubicBezTo>
                        <a:pt x="219040" y="38378"/>
                        <a:pt x="53046" y="186481"/>
                        <a:pt x="10576" y="375579"/>
                      </a:cubicBezTo>
                      <a:lnTo>
                        <a:pt x="0" y="471159"/>
                      </a:lnTo>
                      <a:lnTo>
                        <a:pt x="10576" y="566737"/>
                      </a:lnTo>
                      <a:cubicBezTo>
                        <a:pt x="53046" y="755835"/>
                        <a:pt x="219040" y="903939"/>
                        <a:pt x="428392" y="938010"/>
                      </a:cubicBezTo>
                      <a:lnTo>
                        <a:pt x="481966" y="942317"/>
                      </a:lnTo>
                      <a:close/>
                    </a:path>
                  </a:pathLst>
                </a:custGeom>
                <a:gradFill>
                  <a:gsLst>
                    <a:gs pos="0">
                      <a:srgbClr val="7ABC32"/>
                    </a:gs>
                    <a:gs pos="100000">
                      <a:srgbClr val="6C9133"/>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椭圆 11"/>
                <p:cNvSpPr/>
                <p:nvPr/>
              </p:nvSpPr>
              <p:spPr>
                <a:xfrm rot="20059799" flipH="1">
                  <a:off x="7362325" y="-916479"/>
                  <a:ext cx="206915" cy="338819"/>
                </a:xfrm>
                <a:prstGeom prst="ellipse">
                  <a:avLst/>
                </a:prstGeom>
                <a:solidFill>
                  <a:schemeClr val="bg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任意多边形 12"/>
                <p:cNvSpPr/>
                <p:nvPr/>
              </p:nvSpPr>
              <p:spPr>
                <a:xfrm flipH="1">
                  <a:off x="6038459" y="-815921"/>
                  <a:ext cx="1029264" cy="166032"/>
                </a:xfrm>
                <a:custGeom>
                  <a:avLst/>
                  <a:gdLst>
                    <a:gd name="connsiteX0" fmla="*/ 83016 w 1029264"/>
                    <a:gd name="connsiteY0" fmla="*/ 0 h 166032"/>
                    <a:gd name="connsiteX1" fmla="*/ 1029264 w 1029264"/>
                    <a:gd name="connsiteY1" fmla="*/ 0 h 166032"/>
                    <a:gd name="connsiteX2" fmla="*/ 1029264 w 1029264"/>
                    <a:gd name="connsiteY2" fmla="*/ 166032 h 166032"/>
                    <a:gd name="connsiteX3" fmla="*/ 83016 w 1029264"/>
                    <a:gd name="connsiteY3" fmla="*/ 166032 h 166032"/>
                    <a:gd name="connsiteX4" fmla="*/ 0 w 1029264"/>
                    <a:gd name="connsiteY4" fmla="*/ 83016 h 166032"/>
                    <a:gd name="connsiteX5" fmla="*/ 83016 w 1029264"/>
                    <a:gd name="connsiteY5" fmla="*/ 0 h 166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29264" h="166032">
                      <a:moveTo>
                        <a:pt x="83016" y="0"/>
                      </a:moveTo>
                      <a:lnTo>
                        <a:pt x="1029264" y="0"/>
                      </a:lnTo>
                      <a:lnTo>
                        <a:pt x="1029264" y="166032"/>
                      </a:lnTo>
                      <a:lnTo>
                        <a:pt x="83016" y="166032"/>
                      </a:lnTo>
                      <a:cubicBezTo>
                        <a:pt x="37168" y="166032"/>
                        <a:pt x="0" y="128864"/>
                        <a:pt x="0" y="83016"/>
                      </a:cubicBezTo>
                      <a:cubicBezTo>
                        <a:pt x="0" y="37168"/>
                        <a:pt x="37168" y="0"/>
                        <a:pt x="83016" y="0"/>
                      </a:cubicBezTo>
                      <a:close/>
                    </a:path>
                  </a:pathLst>
                </a:custGeom>
                <a:solidFill>
                  <a:schemeClr val="bg1">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4" name="文本框 41"/>
            <p:cNvSpPr txBox="1"/>
            <p:nvPr/>
          </p:nvSpPr>
          <p:spPr>
            <a:xfrm>
              <a:off x="4582420" y="2071831"/>
              <a:ext cx="420308" cy="400110"/>
            </a:xfrm>
            <a:prstGeom prst="rect">
              <a:avLst/>
            </a:prstGeom>
            <a:noFill/>
          </p:spPr>
          <p:txBody>
            <a:bodyPr wrap="none" rtlCol="0">
              <a:spAutoFit/>
            </a:bodyPr>
            <a:lstStyle/>
            <a:p>
              <a:r>
                <a:rPr lang="en-US" altLang="zh-CN" sz="2000" dirty="0" smtClean="0">
                  <a:solidFill>
                    <a:schemeClr val="bg1"/>
                  </a:solidFill>
                  <a:cs typeface="+mn-ea"/>
                  <a:sym typeface="+mn-lt"/>
                </a:rPr>
                <a:t>01</a:t>
              </a:r>
              <a:endParaRPr lang="zh-CN" altLang="en-US" sz="2000" dirty="0">
                <a:solidFill>
                  <a:schemeClr val="bg1"/>
                </a:solidFill>
                <a:cs typeface="+mn-ea"/>
                <a:sym typeface="+mn-lt"/>
              </a:endParaRPr>
            </a:p>
          </p:txBody>
        </p:sp>
        <p:sp>
          <p:nvSpPr>
            <p:cNvPr id="5" name="文本框 42"/>
            <p:cNvSpPr txBox="1"/>
            <p:nvPr/>
          </p:nvSpPr>
          <p:spPr>
            <a:xfrm>
              <a:off x="5101825" y="2095041"/>
              <a:ext cx="2031325" cy="338554"/>
            </a:xfrm>
            <a:prstGeom prst="rect">
              <a:avLst/>
            </a:prstGeom>
            <a:noFill/>
          </p:spPr>
          <p:txBody>
            <a:bodyPr wrap="none" rtlCol="0">
              <a:spAutoFit/>
            </a:bodyPr>
            <a:lstStyle/>
            <a:p>
              <a:r>
                <a:rPr lang="zh-CN" altLang="en-US" sz="1600" dirty="0" smtClean="0">
                  <a:cs typeface="+mn-ea"/>
                  <a:sym typeface="+mn-lt"/>
                </a:rPr>
                <a:t>健康扶贫的主要任务</a:t>
              </a:r>
              <a:endParaRPr lang="zh-CN" altLang="en-US" sz="1600" b="1" dirty="0">
                <a:solidFill>
                  <a:schemeClr val="tx1">
                    <a:lumMod val="75000"/>
                    <a:lumOff val="25000"/>
                  </a:schemeClr>
                </a:solidFill>
                <a:cs typeface="+mn-ea"/>
                <a:sym typeface="+mn-lt"/>
              </a:endParaRPr>
            </a:p>
          </p:txBody>
        </p:sp>
      </p:grpSp>
      <p:sp>
        <p:nvSpPr>
          <p:cNvPr id="14" name="文本框 18"/>
          <p:cNvSpPr txBox="1"/>
          <p:nvPr/>
        </p:nvSpPr>
        <p:spPr>
          <a:xfrm>
            <a:off x="3159760" y="1717040"/>
            <a:ext cx="4947920" cy="1815882"/>
          </a:xfrm>
          <a:prstGeom prst="rect">
            <a:avLst/>
          </a:prstGeom>
          <a:noFill/>
        </p:spPr>
        <p:txBody>
          <a:bodyPr wrap="square" rtlCol="0">
            <a:spAutoFit/>
          </a:bodyPr>
          <a:lstStyle/>
          <a:p>
            <a:r>
              <a:rPr lang="zh-CN" altLang="en-US" sz="1600" dirty="0" smtClean="0">
                <a:latin typeface="方正黑体_GBK" pitchFamily="65" charset="-122"/>
                <a:ea typeface="方正黑体_GBK" pitchFamily="65" charset="-122"/>
              </a:rPr>
              <a:t>（</a:t>
            </a:r>
            <a:r>
              <a:rPr lang="en-US" altLang="zh-CN" sz="1600" dirty="0" smtClean="0">
                <a:latin typeface="方正黑体_GBK" pitchFamily="65" charset="-122"/>
                <a:ea typeface="方正黑体_GBK" pitchFamily="65" charset="-122"/>
              </a:rPr>
              <a:t>4</a:t>
            </a:r>
            <a:r>
              <a:rPr lang="zh-CN" altLang="en-US" sz="1600" dirty="0" smtClean="0">
                <a:latin typeface="方正黑体_GBK" pitchFamily="65" charset="-122"/>
                <a:ea typeface="方正黑体_GBK" pitchFamily="65" charset="-122"/>
              </a:rPr>
              <a:t>）</a:t>
            </a:r>
            <a:r>
              <a:rPr lang="zh-CN" altLang="zh-CN" sz="1600" dirty="0" smtClean="0">
                <a:latin typeface="方正黑体_GBK" pitchFamily="65" charset="-122"/>
                <a:ea typeface="方正黑体_GBK" pitchFamily="65" charset="-122"/>
              </a:rPr>
              <a:t>开展健康</a:t>
            </a:r>
            <a:r>
              <a:rPr lang="zh-CN" altLang="en-US" sz="1600" dirty="0" smtClean="0">
                <a:latin typeface="方正黑体_GBK" pitchFamily="65" charset="-122"/>
                <a:ea typeface="方正黑体_GBK" pitchFamily="65" charset="-122"/>
              </a:rPr>
              <a:t>管理</a:t>
            </a:r>
            <a:r>
              <a:rPr lang="zh-CN" altLang="zh-CN" sz="1600" dirty="0" smtClean="0">
                <a:latin typeface="方正黑体_GBK" pitchFamily="65" charset="-122"/>
                <a:ea typeface="方正黑体_GBK" pitchFamily="65" charset="-122"/>
              </a:rPr>
              <a:t>服务</a:t>
            </a:r>
            <a:endParaRPr lang="en-US" altLang="zh-CN" sz="1600" dirty="0" smtClean="0">
              <a:latin typeface="方正黑体_GBK" pitchFamily="65" charset="-122"/>
              <a:ea typeface="方正黑体_GBK" pitchFamily="65" charset="-122"/>
            </a:endParaRPr>
          </a:p>
          <a:p>
            <a:endParaRPr lang="en-US" altLang="zh-CN" sz="1600" dirty="0" smtClean="0">
              <a:latin typeface="方正仿宋_GBK" pitchFamily="65" charset="-122"/>
              <a:ea typeface="方正仿宋_GBK" pitchFamily="65" charset="-122"/>
            </a:endParaRPr>
          </a:p>
          <a:p>
            <a:r>
              <a:rPr lang="en-US" altLang="zh-CN" sz="1600" dirty="0" smtClean="0">
                <a:latin typeface="方正仿宋_GBK" pitchFamily="65" charset="-122"/>
                <a:ea typeface="方正仿宋_GBK" pitchFamily="65" charset="-122"/>
              </a:rPr>
              <a:t>※</a:t>
            </a:r>
            <a:r>
              <a:rPr lang="zh-CN" altLang="en-US" sz="1600" dirty="0" smtClean="0">
                <a:latin typeface="方正仿宋_GBK" pitchFamily="65" charset="-122"/>
                <a:ea typeface="方正仿宋_GBK" pitchFamily="65" charset="-122"/>
              </a:rPr>
              <a:t>开展家庭医生签约服务：</a:t>
            </a:r>
            <a:r>
              <a:rPr lang="zh-CN" altLang="zh-CN" sz="1600" dirty="0" smtClean="0">
                <a:latin typeface="方正仿宋_GBK" pitchFamily="65" charset="-122"/>
                <a:ea typeface="方正仿宋_GBK" pitchFamily="65" charset="-122"/>
              </a:rPr>
              <a:t>开展健康普查，建立健康档案，实施分类管理</a:t>
            </a:r>
            <a:endParaRPr lang="en-US" altLang="zh-CN" sz="1600" b="1" dirty="0" smtClean="0">
              <a:latin typeface="方正仿宋_GBK" pitchFamily="65" charset="-122"/>
              <a:ea typeface="方正仿宋_GBK" pitchFamily="65" charset="-122"/>
            </a:endParaRPr>
          </a:p>
          <a:p>
            <a:endParaRPr lang="en-US" altLang="zh-CN" sz="1600" dirty="0" smtClean="0">
              <a:latin typeface="方正仿宋_GBK" pitchFamily="65" charset="-122"/>
              <a:ea typeface="方正仿宋_GBK" pitchFamily="65" charset="-122"/>
            </a:endParaRPr>
          </a:p>
          <a:p>
            <a:r>
              <a:rPr lang="en-US" altLang="zh-CN" sz="1600" dirty="0" smtClean="0">
                <a:latin typeface="方正仿宋_GBK" pitchFamily="65" charset="-122"/>
                <a:ea typeface="方正仿宋_GBK" pitchFamily="65" charset="-122"/>
              </a:rPr>
              <a:t>※</a:t>
            </a:r>
            <a:r>
              <a:rPr lang="zh-CN" altLang="en-US" sz="1600" dirty="0" smtClean="0">
                <a:latin typeface="方正仿宋_GBK" pitchFamily="65" charset="-122"/>
                <a:ea typeface="方正仿宋_GBK" pitchFamily="65" charset="-122"/>
              </a:rPr>
              <a:t>开展公共卫生服务：实施</a:t>
            </a:r>
            <a:r>
              <a:rPr lang="zh-CN" altLang="zh-CN" sz="1600" dirty="0" smtClean="0">
                <a:latin typeface="方正仿宋_GBK" pitchFamily="65" charset="-122"/>
                <a:ea typeface="方正仿宋_GBK" pitchFamily="65" charset="-122"/>
              </a:rPr>
              <a:t>疾病综合防控、健康促进行动</a:t>
            </a:r>
            <a:endParaRPr lang="en-US" altLang="zh-CN" sz="1600" b="1" dirty="0" smtClean="0"/>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36000" fill="hold" nodeType="withEffect">
                                  <p:stCondLst>
                                    <p:cond delay="25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35896" y="903134"/>
            <a:ext cx="2673687" cy="450000"/>
            <a:chOff x="4497896" y="2843694"/>
            <a:chExt cx="2673687" cy="450000"/>
          </a:xfrm>
        </p:grpSpPr>
        <p:grpSp>
          <p:nvGrpSpPr>
            <p:cNvPr id="3" name="组合 43"/>
            <p:cNvGrpSpPr>
              <a:grpSpLocks noChangeAspect="1"/>
            </p:cNvGrpSpPr>
            <p:nvPr/>
          </p:nvGrpSpPr>
          <p:grpSpPr>
            <a:xfrm>
              <a:off x="4497896" y="2843694"/>
              <a:ext cx="2673687" cy="450000"/>
              <a:chOff x="3557398" y="1298032"/>
              <a:chExt cx="2341758" cy="394134"/>
            </a:xfrm>
          </p:grpSpPr>
          <p:sp>
            <p:nvSpPr>
              <p:cNvPr id="6" name="任意多边形 5"/>
              <p:cNvSpPr/>
              <p:nvPr/>
            </p:nvSpPr>
            <p:spPr>
              <a:xfrm flipH="1">
                <a:off x="4036409" y="1298033"/>
                <a:ext cx="1862747" cy="394133"/>
              </a:xfrm>
              <a:custGeom>
                <a:avLst/>
                <a:gdLst>
                  <a:gd name="connsiteX0" fmla="*/ 0 w 1957893"/>
                  <a:gd name="connsiteY0" fmla="*/ 554018 h 1108038"/>
                  <a:gd name="connsiteX1" fmla="*/ 0 w 1957893"/>
                  <a:gd name="connsiteY1" fmla="*/ 554019 h 1108038"/>
                  <a:gd name="connsiteX2" fmla="*/ 0 w 1957893"/>
                  <a:gd name="connsiteY2" fmla="*/ 554019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1256 w 1957893"/>
                  <a:gd name="connsiteY7" fmla="*/ 665672 h 1108038"/>
                  <a:gd name="connsiteX8" fmla="*/ 0 w 1957893"/>
                  <a:gd name="connsiteY8" fmla="*/ 554019 h 1108038"/>
                  <a:gd name="connsiteX9" fmla="*/ 11256 w 1957893"/>
                  <a:gd name="connsiteY9" fmla="*/ 442365 h 1108038"/>
                  <a:gd name="connsiteX10" fmla="*/ 554019 w 1957893"/>
                  <a:gd name="connsiteY10"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1256 w 1957893"/>
                  <a:gd name="connsiteY8" fmla="*/ 665672 h 1108038"/>
                  <a:gd name="connsiteX9" fmla="*/ 0 w 1957893"/>
                  <a:gd name="connsiteY9" fmla="*/ 554019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1256 w 1957893"/>
                  <a:gd name="connsiteY8" fmla="*/ 665672 h 1108038"/>
                  <a:gd name="connsiteX9" fmla="*/ 141417 w 1957893"/>
                  <a:gd name="connsiteY9" fmla="*/ 554021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52673 w 1957893"/>
                  <a:gd name="connsiteY10" fmla="*/ 428182 h 1108038"/>
                  <a:gd name="connsiteX11" fmla="*/ 554019 w 1957893"/>
                  <a:gd name="connsiteY11" fmla="*/ 0 h 1108038"/>
                  <a:gd name="connsiteX0" fmla="*/ 0 w 1957893"/>
                  <a:gd name="connsiteY0" fmla="*/ 554018 h 1108038"/>
                  <a:gd name="connsiteX1" fmla="*/ 0 w 1957893"/>
                  <a:gd name="connsiteY1" fmla="*/ 554019 h 1108038"/>
                  <a:gd name="connsiteX2" fmla="*/ 0 w 1957893"/>
                  <a:gd name="connsiteY2" fmla="*/ 554019 h 1108038"/>
                  <a:gd name="connsiteX3" fmla="*/ 0 w 1957893"/>
                  <a:gd name="connsiteY3" fmla="*/ 554018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80957 w 1957893"/>
                  <a:gd name="connsiteY10" fmla="*/ 428182 h 1108038"/>
                  <a:gd name="connsiteX11" fmla="*/ 554019 w 1957893"/>
                  <a:gd name="connsiteY11" fmla="*/ 0 h 1108038"/>
                  <a:gd name="connsiteX0" fmla="*/ 175358 w 1957893"/>
                  <a:gd name="connsiteY0" fmla="*/ 483112 h 1108038"/>
                  <a:gd name="connsiteX1" fmla="*/ 0 w 1957893"/>
                  <a:gd name="connsiteY1" fmla="*/ 554019 h 1108038"/>
                  <a:gd name="connsiteX2" fmla="*/ 0 w 1957893"/>
                  <a:gd name="connsiteY2" fmla="*/ 554019 h 1108038"/>
                  <a:gd name="connsiteX3" fmla="*/ 175358 w 1957893"/>
                  <a:gd name="connsiteY3" fmla="*/ 483112 h 1108038"/>
                  <a:gd name="connsiteX4" fmla="*/ 554019 w 1957893"/>
                  <a:gd name="connsiteY4" fmla="*/ 0 h 1108038"/>
                  <a:gd name="connsiteX5" fmla="*/ 1957893 w 1957893"/>
                  <a:gd name="connsiteY5" fmla="*/ 0 h 1108038"/>
                  <a:gd name="connsiteX6" fmla="*/ 1957893 w 1957893"/>
                  <a:gd name="connsiteY6" fmla="*/ 1108038 h 1108038"/>
                  <a:gd name="connsiteX7" fmla="*/ 554019 w 1957893"/>
                  <a:gd name="connsiteY7" fmla="*/ 1108037 h 1108038"/>
                  <a:gd name="connsiteX8" fmla="*/ 152673 w 1957893"/>
                  <a:gd name="connsiteY8" fmla="*/ 679852 h 1108038"/>
                  <a:gd name="connsiteX9" fmla="*/ 141417 w 1957893"/>
                  <a:gd name="connsiteY9" fmla="*/ 554021 h 1108038"/>
                  <a:gd name="connsiteX10" fmla="*/ 180957 w 1957893"/>
                  <a:gd name="connsiteY10" fmla="*/ 428182 h 1108038"/>
                  <a:gd name="connsiteX11" fmla="*/ 554019 w 1957893"/>
                  <a:gd name="connsiteY11" fmla="*/ 0 h 1108038"/>
                  <a:gd name="connsiteX0" fmla="*/ 175358 w 1957893"/>
                  <a:gd name="connsiteY0" fmla="*/ 483112 h 1108038"/>
                  <a:gd name="connsiteX1" fmla="*/ 0 w 1957893"/>
                  <a:gd name="connsiteY1" fmla="*/ 554019 h 1108038"/>
                  <a:gd name="connsiteX2" fmla="*/ 175358 w 1957893"/>
                  <a:gd name="connsiteY2" fmla="*/ 483112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52673 w 1957893"/>
                  <a:gd name="connsiteY7" fmla="*/ 679852 h 1108038"/>
                  <a:gd name="connsiteX8" fmla="*/ 141417 w 1957893"/>
                  <a:gd name="connsiteY8" fmla="*/ 554021 h 1108038"/>
                  <a:gd name="connsiteX9" fmla="*/ 180957 w 1957893"/>
                  <a:gd name="connsiteY9" fmla="*/ 428182 h 1108038"/>
                  <a:gd name="connsiteX10" fmla="*/ 554019 w 1957893"/>
                  <a:gd name="connsiteY10" fmla="*/ 0 h 1108038"/>
                  <a:gd name="connsiteX0" fmla="*/ 412602 w 1816476"/>
                  <a:gd name="connsiteY0" fmla="*/ 0 h 1108038"/>
                  <a:gd name="connsiteX1" fmla="*/ 1816476 w 1816476"/>
                  <a:gd name="connsiteY1" fmla="*/ 0 h 1108038"/>
                  <a:gd name="connsiteX2" fmla="*/ 1816476 w 1816476"/>
                  <a:gd name="connsiteY2" fmla="*/ 1108038 h 1108038"/>
                  <a:gd name="connsiteX3" fmla="*/ 412602 w 1816476"/>
                  <a:gd name="connsiteY3" fmla="*/ 1108037 h 1108038"/>
                  <a:gd name="connsiteX4" fmla="*/ 11256 w 1816476"/>
                  <a:gd name="connsiteY4" fmla="*/ 679852 h 1108038"/>
                  <a:gd name="connsiteX5" fmla="*/ 0 w 1816476"/>
                  <a:gd name="connsiteY5" fmla="*/ 554021 h 1108038"/>
                  <a:gd name="connsiteX6" fmla="*/ 39540 w 1816476"/>
                  <a:gd name="connsiteY6" fmla="*/ 428182 h 1108038"/>
                  <a:gd name="connsiteX7" fmla="*/ 412602 w 1816476"/>
                  <a:gd name="connsiteY7" fmla="*/ 0 h 1108038"/>
                  <a:gd name="connsiteX0" fmla="*/ 412602 w 1816476"/>
                  <a:gd name="connsiteY0" fmla="*/ 0 h 1108038"/>
                  <a:gd name="connsiteX1" fmla="*/ 1816476 w 1816476"/>
                  <a:gd name="connsiteY1" fmla="*/ 0 h 1108038"/>
                  <a:gd name="connsiteX2" fmla="*/ 1816476 w 1816476"/>
                  <a:gd name="connsiteY2" fmla="*/ 1108038 h 1108038"/>
                  <a:gd name="connsiteX3" fmla="*/ 412602 w 1816476"/>
                  <a:gd name="connsiteY3" fmla="*/ 1108037 h 1108038"/>
                  <a:gd name="connsiteX4" fmla="*/ 11256 w 1816476"/>
                  <a:gd name="connsiteY4" fmla="*/ 679852 h 1108038"/>
                  <a:gd name="connsiteX5" fmla="*/ 0 w 1816476"/>
                  <a:gd name="connsiteY5" fmla="*/ 554021 h 1108038"/>
                  <a:gd name="connsiteX6" fmla="*/ 412602 w 1816476"/>
                  <a:gd name="connsiteY6" fmla="*/ 0 h 1108038"/>
                  <a:gd name="connsiteX0" fmla="*/ 401346 w 1805220"/>
                  <a:gd name="connsiteY0" fmla="*/ 0 h 1108038"/>
                  <a:gd name="connsiteX1" fmla="*/ 1805220 w 1805220"/>
                  <a:gd name="connsiteY1" fmla="*/ 0 h 1108038"/>
                  <a:gd name="connsiteX2" fmla="*/ 1805220 w 1805220"/>
                  <a:gd name="connsiteY2" fmla="*/ 1108038 h 1108038"/>
                  <a:gd name="connsiteX3" fmla="*/ 401346 w 1805220"/>
                  <a:gd name="connsiteY3" fmla="*/ 1108037 h 1108038"/>
                  <a:gd name="connsiteX4" fmla="*/ 0 w 1805220"/>
                  <a:gd name="connsiteY4" fmla="*/ 679852 h 1108038"/>
                  <a:gd name="connsiteX5" fmla="*/ 401346 w 1805220"/>
                  <a:gd name="connsiteY5" fmla="*/ 0 h 1108038"/>
                  <a:gd name="connsiteX0" fmla="*/ 175484 w 1579358"/>
                  <a:gd name="connsiteY0" fmla="*/ 0 h 1108038"/>
                  <a:gd name="connsiteX1" fmla="*/ 1579358 w 1579358"/>
                  <a:gd name="connsiteY1" fmla="*/ 0 h 1108038"/>
                  <a:gd name="connsiteX2" fmla="*/ 1579358 w 1579358"/>
                  <a:gd name="connsiteY2" fmla="*/ 1108038 h 1108038"/>
                  <a:gd name="connsiteX3" fmla="*/ 175484 w 1579358"/>
                  <a:gd name="connsiteY3" fmla="*/ 1108037 h 1108038"/>
                  <a:gd name="connsiteX4" fmla="*/ 175484 w 1579358"/>
                  <a:gd name="connsiteY4" fmla="*/ 0 h 1108038"/>
                  <a:gd name="connsiteX0" fmla="*/ 169378 w 1573252"/>
                  <a:gd name="connsiteY0" fmla="*/ 0 h 1108038"/>
                  <a:gd name="connsiteX1" fmla="*/ 1573252 w 1573252"/>
                  <a:gd name="connsiteY1" fmla="*/ 0 h 1108038"/>
                  <a:gd name="connsiteX2" fmla="*/ 1573252 w 1573252"/>
                  <a:gd name="connsiteY2" fmla="*/ 1108038 h 1108038"/>
                  <a:gd name="connsiteX3" fmla="*/ 169378 w 1573252"/>
                  <a:gd name="connsiteY3" fmla="*/ 1108037 h 1108038"/>
                  <a:gd name="connsiteX4" fmla="*/ 169378 w 1573252"/>
                  <a:gd name="connsiteY4" fmla="*/ 0 h 1108038"/>
                  <a:gd name="connsiteX0" fmla="*/ 157058 w 1560932"/>
                  <a:gd name="connsiteY0" fmla="*/ 0 h 1108038"/>
                  <a:gd name="connsiteX1" fmla="*/ 1560932 w 1560932"/>
                  <a:gd name="connsiteY1" fmla="*/ 0 h 1108038"/>
                  <a:gd name="connsiteX2" fmla="*/ 1560932 w 1560932"/>
                  <a:gd name="connsiteY2" fmla="*/ 1108038 h 1108038"/>
                  <a:gd name="connsiteX3" fmla="*/ 157058 w 1560932"/>
                  <a:gd name="connsiteY3" fmla="*/ 1108037 h 1108038"/>
                  <a:gd name="connsiteX4" fmla="*/ 157058 w 1560932"/>
                  <a:gd name="connsiteY4" fmla="*/ 0 h 1108038"/>
                  <a:gd name="connsiteX0" fmla="*/ 144739 w 1548613"/>
                  <a:gd name="connsiteY0" fmla="*/ 0 h 1108038"/>
                  <a:gd name="connsiteX1" fmla="*/ 1548613 w 1548613"/>
                  <a:gd name="connsiteY1" fmla="*/ 0 h 1108038"/>
                  <a:gd name="connsiteX2" fmla="*/ 1548613 w 1548613"/>
                  <a:gd name="connsiteY2" fmla="*/ 1108038 h 1108038"/>
                  <a:gd name="connsiteX3" fmla="*/ 144739 w 1548613"/>
                  <a:gd name="connsiteY3" fmla="*/ 1108037 h 1108038"/>
                  <a:gd name="connsiteX4" fmla="*/ 144739 w 1548613"/>
                  <a:gd name="connsiteY4" fmla="*/ 0 h 1108038"/>
                  <a:gd name="connsiteX0" fmla="*/ 133627 w 1537501"/>
                  <a:gd name="connsiteY0" fmla="*/ 0 h 1108038"/>
                  <a:gd name="connsiteX1" fmla="*/ 1537501 w 1537501"/>
                  <a:gd name="connsiteY1" fmla="*/ 0 h 1108038"/>
                  <a:gd name="connsiteX2" fmla="*/ 1537501 w 1537501"/>
                  <a:gd name="connsiteY2" fmla="*/ 1108038 h 1108038"/>
                  <a:gd name="connsiteX3" fmla="*/ 133627 w 1537501"/>
                  <a:gd name="connsiteY3" fmla="*/ 1108037 h 1108038"/>
                  <a:gd name="connsiteX4" fmla="*/ 133627 w 1537501"/>
                  <a:gd name="connsiteY4" fmla="*/ 0 h 1108038"/>
                  <a:gd name="connsiteX0" fmla="*/ 114338 w 1518212"/>
                  <a:gd name="connsiteY0" fmla="*/ 0 h 1108038"/>
                  <a:gd name="connsiteX1" fmla="*/ 1518212 w 1518212"/>
                  <a:gd name="connsiteY1" fmla="*/ 0 h 1108038"/>
                  <a:gd name="connsiteX2" fmla="*/ 1518212 w 1518212"/>
                  <a:gd name="connsiteY2" fmla="*/ 1108038 h 1108038"/>
                  <a:gd name="connsiteX3" fmla="*/ 114338 w 1518212"/>
                  <a:gd name="connsiteY3" fmla="*/ 1108037 h 1108038"/>
                  <a:gd name="connsiteX4" fmla="*/ 114338 w 1518212"/>
                  <a:gd name="connsiteY4" fmla="*/ 0 h 1108038"/>
                  <a:gd name="connsiteX0" fmla="*/ 126267 w 1530141"/>
                  <a:gd name="connsiteY0" fmla="*/ 0 h 1108038"/>
                  <a:gd name="connsiteX1" fmla="*/ 1530141 w 1530141"/>
                  <a:gd name="connsiteY1" fmla="*/ 0 h 1108038"/>
                  <a:gd name="connsiteX2" fmla="*/ 1530141 w 1530141"/>
                  <a:gd name="connsiteY2" fmla="*/ 1108038 h 1108038"/>
                  <a:gd name="connsiteX3" fmla="*/ 126267 w 1530141"/>
                  <a:gd name="connsiteY3" fmla="*/ 1108037 h 1108038"/>
                  <a:gd name="connsiteX4" fmla="*/ 126267 w 1530141"/>
                  <a:gd name="connsiteY4" fmla="*/ 0 h 1108038"/>
                  <a:gd name="connsiteX0" fmla="*/ 124271 w 1528145"/>
                  <a:gd name="connsiteY0" fmla="*/ 0 h 1108038"/>
                  <a:gd name="connsiteX1" fmla="*/ 1528145 w 1528145"/>
                  <a:gd name="connsiteY1" fmla="*/ 0 h 1108038"/>
                  <a:gd name="connsiteX2" fmla="*/ 1528145 w 1528145"/>
                  <a:gd name="connsiteY2" fmla="*/ 1108038 h 1108038"/>
                  <a:gd name="connsiteX3" fmla="*/ 124271 w 1528145"/>
                  <a:gd name="connsiteY3" fmla="*/ 1108037 h 1108038"/>
                  <a:gd name="connsiteX4" fmla="*/ 124271 w 1528145"/>
                  <a:gd name="connsiteY4" fmla="*/ 0 h 1108038"/>
                  <a:gd name="connsiteX0" fmla="*/ 121820 w 1525694"/>
                  <a:gd name="connsiteY0" fmla="*/ 0 h 1108038"/>
                  <a:gd name="connsiteX1" fmla="*/ 1525694 w 1525694"/>
                  <a:gd name="connsiteY1" fmla="*/ 0 h 1108038"/>
                  <a:gd name="connsiteX2" fmla="*/ 1525694 w 1525694"/>
                  <a:gd name="connsiteY2" fmla="*/ 1108038 h 1108038"/>
                  <a:gd name="connsiteX3" fmla="*/ 121820 w 1525694"/>
                  <a:gd name="connsiteY3" fmla="*/ 1108037 h 1108038"/>
                  <a:gd name="connsiteX4" fmla="*/ 121820 w 1525694"/>
                  <a:gd name="connsiteY4" fmla="*/ 0 h 1108038"/>
                  <a:gd name="connsiteX0" fmla="*/ 122631 w 1526505"/>
                  <a:gd name="connsiteY0" fmla="*/ 0 h 1108038"/>
                  <a:gd name="connsiteX1" fmla="*/ 1526505 w 1526505"/>
                  <a:gd name="connsiteY1" fmla="*/ 0 h 1108038"/>
                  <a:gd name="connsiteX2" fmla="*/ 1526505 w 1526505"/>
                  <a:gd name="connsiteY2" fmla="*/ 1108038 h 1108038"/>
                  <a:gd name="connsiteX3" fmla="*/ 122631 w 1526505"/>
                  <a:gd name="connsiteY3" fmla="*/ 1108037 h 1108038"/>
                  <a:gd name="connsiteX4" fmla="*/ 122631 w 1526505"/>
                  <a:gd name="connsiteY4" fmla="*/ 0 h 1108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6505" h="1108038">
                    <a:moveTo>
                      <a:pt x="122631" y="0"/>
                    </a:moveTo>
                    <a:lnTo>
                      <a:pt x="1526505" y="0"/>
                    </a:lnTo>
                    <a:lnTo>
                      <a:pt x="1526505" y="1108038"/>
                    </a:lnTo>
                    <a:lnTo>
                      <a:pt x="122631" y="1108037"/>
                    </a:lnTo>
                    <a:cubicBezTo>
                      <a:pt x="-73587" y="920274"/>
                      <a:pt x="-4566" y="41633"/>
                      <a:pt x="122631" y="0"/>
                    </a:cubicBezTo>
                    <a:close/>
                  </a:path>
                </a:pathLst>
              </a:custGeom>
              <a:gradFill>
                <a:gsLst>
                  <a:gs pos="57000">
                    <a:schemeClr val="bg1">
                      <a:lumMod val="95000"/>
                    </a:schemeClr>
                  </a:gs>
                  <a:gs pos="0">
                    <a:schemeClr val="bg1">
                      <a:lumMod val="85000"/>
                    </a:schemeClr>
                  </a:gs>
                  <a:gs pos="100000">
                    <a:schemeClr val="bg1">
                      <a:lumMod val="59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p:cNvSpPr/>
              <p:nvPr/>
            </p:nvSpPr>
            <p:spPr>
              <a:xfrm rot="20059799" flipH="1">
                <a:off x="5693546" y="1336933"/>
                <a:ext cx="80208" cy="140787"/>
              </a:xfrm>
              <a:prstGeom prst="ellipse">
                <a:avLst/>
              </a:prstGeom>
              <a:solidFill>
                <a:schemeClr val="bg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任意多边形 7"/>
              <p:cNvSpPr/>
              <p:nvPr/>
            </p:nvSpPr>
            <p:spPr>
              <a:xfrm flipH="1">
                <a:off x="4036411" y="1384421"/>
                <a:ext cx="1071959" cy="68989"/>
              </a:xfrm>
              <a:custGeom>
                <a:avLst/>
                <a:gdLst>
                  <a:gd name="connsiteX0" fmla="*/ 83016 w 1029264"/>
                  <a:gd name="connsiteY0" fmla="*/ 0 h 166032"/>
                  <a:gd name="connsiteX1" fmla="*/ 1029264 w 1029264"/>
                  <a:gd name="connsiteY1" fmla="*/ 0 h 166032"/>
                  <a:gd name="connsiteX2" fmla="*/ 1029264 w 1029264"/>
                  <a:gd name="connsiteY2" fmla="*/ 166032 h 166032"/>
                  <a:gd name="connsiteX3" fmla="*/ 83016 w 1029264"/>
                  <a:gd name="connsiteY3" fmla="*/ 166032 h 166032"/>
                  <a:gd name="connsiteX4" fmla="*/ 0 w 1029264"/>
                  <a:gd name="connsiteY4" fmla="*/ 83016 h 166032"/>
                  <a:gd name="connsiteX5" fmla="*/ 83016 w 1029264"/>
                  <a:gd name="connsiteY5" fmla="*/ 0 h 166032"/>
                  <a:gd name="connsiteX0" fmla="*/ 52990 w 999238"/>
                  <a:gd name="connsiteY0" fmla="*/ 0 h 166032"/>
                  <a:gd name="connsiteX1" fmla="*/ 999238 w 999238"/>
                  <a:gd name="connsiteY1" fmla="*/ 0 h 166032"/>
                  <a:gd name="connsiteX2" fmla="*/ 999238 w 999238"/>
                  <a:gd name="connsiteY2" fmla="*/ 166032 h 166032"/>
                  <a:gd name="connsiteX3" fmla="*/ 52990 w 999238"/>
                  <a:gd name="connsiteY3" fmla="*/ 166032 h 166032"/>
                  <a:gd name="connsiteX4" fmla="*/ 0 w 999238"/>
                  <a:gd name="connsiteY4" fmla="*/ 83018 h 166032"/>
                  <a:gd name="connsiteX5" fmla="*/ 52990 w 999238"/>
                  <a:gd name="connsiteY5" fmla="*/ 0 h 166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99238" h="166032">
                    <a:moveTo>
                      <a:pt x="52990" y="0"/>
                    </a:moveTo>
                    <a:lnTo>
                      <a:pt x="999238" y="0"/>
                    </a:lnTo>
                    <a:lnTo>
                      <a:pt x="999238" y="166032"/>
                    </a:lnTo>
                    <a:lnTo>
                      <a:pt x="52990" y="166032"/>
                    </a:lnTo>
                    <a:cubicBezTo>
                      <a:pt x="7142" y="166032"/>
                      <a:pt x="0" y="128866"/>
                      <a:pt x="0" y="83018"/>
                    </a:cubicBezTo>
                    <a:cubicBezTo>
                      <a:pt x="0" y="37170"/>
                      <a:pt x="7142" y="0"/>
                      <a:pt x="52990" y="0"/>
                    </a:cubicBezTo>
                    <a:close/>
                  </a:path>
                </a:pathLst>
              </a:custGeom>
              <a:solidFill>
                <a:schemeClr val="bg1">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9" name="组合 47"/>
              <p:cNvGrpSpPr/>
              <p:nvPr/>
            </p:nvGrpSpPr>
            <p:grpSpPr>
              <a:xfrm flipH="1">
                <a:off x="3557398" y="1298032"/>
                <a:ext cx="479014" cy="394133"/>
                <a:chOff x="6024284" y="-1023823"/>
                <a:chExt cx="1839559" cy="948519"/>
              </a:xfrm>
            </p:grpSpPr>
            <p:sp>
              <p:nvSpPr>
                <p:cNvPr id="10" name="任意多边形 9"/>
                <p:cNvSpPr/>
                <p:nvPr/>
              </p:nvSpPr>
              <p:spPr>
                <a:xfrm flipH="1">
                  <a:off x="6024284" y="-1023823"/>
                  <a:ext cx="1839559" cy="948519"/>
                </a:xfrm>
                <a:custGeom>
                  <a:avLst/>
                  <a:gdLst>
                    <a:gd name="connsiteX0" fmla="*/ 0 w 1957893"/>
                    <a:gd name="connsiteY0" fmla="*/ 554018 h 1108038"/>
                    <a:gd name="connsiteX1" fmla="*/ 0 w 1957893"/>
                    <a:gd name="connsiteY1" fmla="*/ 554019 h 1108038"/>
                    <a:gd name="connsiteX2" fmla="*/ 0 w 1957893"/>
                    <a:gd name="connsiteY2" fmla="*/ 554019 h 1108038"/>
                    <a:gd name="connsiteX3" fmla="*/ 554019 w 1957893"/>
                    <a:gd name="connsiteY3" fmla="*/ 0 h 1108038"/>
                    <a:gd name="connsiteX4" fmla="*/ 1957893 w 1957893"/>
                    <a:gd name="connsiteY4" fmla="*/ 0 h 1108038"/>
                    <a:gd name="connsiteX5" fmla="*/ 1957893 w 1957893"/>
                    <a:gd name="connsiteY5" fmla="*/ 1108038 h 1108038"/>
                    <a:gd name="connsiteX6" fmla="*/ 554019 w 1957893"/>
                    <a:gd name="connsiteY6" fmla="*/ 1108037 h 1108038"/>
                    <a:gd name="connsiteX7" fmla="*/ 11256 w 1957893"/>
                    <a:gd name="connsiteY7" fmla="*/ 665672 h 1108038"/>
                    <a:gd name="connsiteX8" fmla="*/ 0 w 1957893"/>
                    <a:gd name="connsiteY8" fmla="*/ 554019 h 1108038"/>
                    <a:gd name="connsiteX9" fmla="*/ 11256 w 1957893"/>
                    <a:gd name="connsiteY9" fmla="*/ 442365 h 1108038"/>
                    <a:gd name="connsiteX10" fmla="*/ 554019 w 1957893"/>
                    <a:gd name="connsiteY10" fmla="*/ 0 h 1108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57893" h="1108038">
                      <a:moveTo>
                        <a:pt x="0" y="554018"/>
                      </a:moveTo>
                      <a:lnTo>
                        <a:pt x="0" y="554019"/>
                      </a:lnTo>
                      <a:lnTo>
                        <a:pt x="0" y="554019"/>
                      </a:lnTo>
                      <a:close/>
                      <a:moveTo>
                        <a:pt x="554019" y="0"/>
                      </a:moveTo>
                      <a:lnTo>
                        <a:pt x="1957893" y="0"/>
                      </a:lnTo>
                      <a:lnTo>
                        <a:pt x="1957893" y="1108038"/>
                      </a:lnTo>
                      <a:lnTo>
                        <a:pt x="554019" y="1108037"/>
                      </a:lnTo>
                      <a:cubicBezTo>
                        <a:pt x="286290" y="1108037"/>
                        <a:pt x="62916" y="918129"/>
                        <a:pt x="11256" y="665672"/>
                      </a:cubicBezTo>
                      <a:lnTo>
                        <a:pt x="0" y="554019"/>
                      </a:lnTo>
                      <a:lnTo>
                        <a:pt x="11256" y="442365"/>
                      </a:lnTo>
                      <a:cubicBezTo>
                        <a:pt x="62916" y="189908"/>
                        <a:pt x="286290" y="0"/>
                        <a:pt x="554019" y="0"/>
                      </a:cubicBezTo>
                      <a:close/>
                    </a:path>
                  </a:pathLst>
                </a:custGeom>
                <a:gradFill>
                  <a:gsLst>
                    <a:gs pos="0">
                      <a:srgbClr val="70AC2E"/>
                    </a:gs>
                    <a:gs pos="100000">
                      <a:srgbClr val="206F36"/>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任意多边形 10"/>
                <p:cNvSpPr/>
                <p:nvPr/>
              </p:nvSpPr>
              <p:spPr>
                <a:xfrm flipH="1">
                  <a:off x="7381877" y="-1020722"/>
                  <a:ext cx="481966" cy="942317"/>
                </a:xfrm>
                <a:custGeom>
                  <a:avLst/>
                  <a:gdLst>
                    <a:gd name="connsiteX0" fmla="*/ 481966 w 481966"/>
                    <a:gd name="connsiteY0" fmla="*/ 0 h 942317"/>
                    <a:gd name="connsiteX1" fmla="*/ 428392 w 481966"/>
                    <a:gd name="connsiteY1" fmla="*/ 4306 h 942317"/>
                    <a:gd name="connsiteX2" fmla="*/ 10576 w 481966"/>
                    <a:gd name="connsiteY2" fmla="*/ 375579 h 942317"/>
                    <a:gd name="connsiteX3" fmla="*/ 0 w 481966"/>
                    <a:gd name="connsiteY3" fmla="*/ 471159 h 942317"/>
                    <a:gd name="connsiteX4" fmla="*/ 10576 w 481966"/>
                    <a:gd name="connsiteY4" fmla="*/ 566737 h 942317"/>
                    <a:gd name="connsiteX5" fmla="*/ 428392 w 481966"/>
                    <a:gd name="connsiteY5" fmla="*/ 938010 h 942317"/>
                    <a:gd name="connsiteX6" fmla="*/ 481966 w 481966"/>
                    <a:gd name="connsiteY6" fmla="*/ 942317 h 9423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966" h="942317">
                      <a:moveTo>
                        <a:pt x="481966" y="0"/>
                      </a:moveTo>
                      <a:lnTo>
                        <a:pt x="428392" y="4306"/>
                      </a:lnTo>
                      <a:cubicBezTo>
                        <a:pt x="219040" y="38378"/>
                        <a:pt x="53046" y="186481"/>
                        <a:pt x="10576" y="375579"/>
                      </a:cubicBezTo>
                      <a:lnTo>
                        <a:pt x="0" y="471159"/>
                      </a:lnTo>
                      <a:lnTo>
                        <a:pt x="10576" y="566737"/>
                      </a:lnTo>
                      <a:cubicBezTo>
                        <a:pt x="53046" y="755835"/>
                        <a:pt x="219040" y="903939"/>
                        <a:pt x="428392" y="938010"/>
                      </a:cubicBezTo>
                      <a:lnTo>
                        <a:pt x="481966" y="942317"/>
                      </a:lnTo>
                      <a:close/>
                    </a:path>
                  </a:pathLst>
                </a:custGeom>
                <a:gradFill>
                  <a:gsLst>
                    <a:gs pos="0">
                      <a:srgbClr val="7ABC32"/>
                    </a:gs>
                    <a:gs pos="100000">
                      <a:srgbClr val="6C9133"/>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椭圆 11"/>
                <p:cNvSpPr/>
                <p:nvPr/>
              </p:nvSpPr>
              <p:spPr>
                <a:xfrm rot="20059799" flipH="1">
                  <a:off x="7362325" y="-916479"/>
                  <a:ext cx="206915" cy="338819"/>
                </a:xfrm>
                <a:prstGeom prst="ellipse">
                  <a:avLst/>
                </a:prstGeom>
                <a:solidFill>
                  <a:schemeClr val="bg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任意多边形 12"/>
                <p:cNvSpPr/>
                <p:nvPr/>
              </p:nvSpPr>
              <p:spPr>
                <a:xfrm flipH="1">
                  <a:off x="6038459" y="-815921"/>
                  <a:ext cx="1029264" cy="166032"/>
                </a:xfrm>
                <a:custGeom>
                  <a:avLst/>
                  <a:gdLst>
                    <a:gd name="connsiteX0" fmla="*/ 83016 w 1029264"/>
                    <a:gd name="connsiteY0" fmla="*/ 0 h 166032"/>
                    <a:gd name="connsiteX1" fmla="*/ 1029264 w 1029264"/>
                    <a:gd name="connsiteY1" fmla="*/ 0 h 166032"/>
                    <a:gd name="connsiteX2" fmla="*/ 1029264 w 1029264"/>
                    <a:gd name="connsiteY2" fmla="*/ 166032 h 166032"/>
                    <a:gd name="connsiteX3" fmla="*/ 83016 w 1029264"/>
                    <a:gd name="connsiteY3" fmla="*/ 166032 h 166032"/>
                    <a:gd name="connsiteX4" fmla="*/ 0 w 1029264"/>
                    <a:gd name="connsiteY4" fmla="*/ 83016 h 166032"/>
                    <a:gd name="connsiteX5" fmla="*/ 83016 w 1029264"/>
                    <a:gd name="connsiteY5" fmla="*/ 0 h 166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29264" h="166032">
                      <a:moveTo>
                        <a:pt x="83016" y="0"/>
                      </a:moveTo>
                      <a:lnTo>
                        <a:pt x="1029264" y="0"/>
                      </a:lnTo>
                      <a:lnTo>
                        <a:pt x="1029264" y="166032"/>
                      </a:lnTo>
                      <a:lnTo>
                        <a:pt x="83016" y="166032"/>
                      </a:lnTo>
                      <a:cubicBezTo>
                        <a:pt x="37168" y="166032"/>
                        <a:pt x="0" y="128864"/>
                        <a:pt x="0" y="83016"/>
                      </a:cubicBezTo>
                      <a:cubicBezTo>
                        <a:pt x="0" y="37168"/>
                        <a:pt x="37168" y="0"/>
                        <a:pt x="83016" y="0"/>
                      </a:cubicBezTo>
                      <a:close/>
                    </a:path>
                  </a:pathLst>
                </a:custGeom>
                <a:solidFill>
                  <a:schemeClr val="bg1">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4" name="文本框 52"/>
            <p:cNvSpPr txBox="1"/>
            <p:nvPr/>
          </p:nvSpPr>
          <p:spPr>
            <a:xfrm>
              <a:off x="4577385" y="2876206"/>
              <a:ext cx="450764" cy="400110"/>
            </a:xfrm>
            <a:prstGeom prst="rect">
              <a:avLst/>
            </a:prstGeom>
            <a:noFill/>
          </p:spPr>
          <p:txBody>
            <a:bodyPr wrap="none" rtlCol="0">
              <a:spAutoFit/>
            </a:bodyPr>
            <a:lstStyle/>
            <a:p>
              <a:r>
                <a:rPr lang="en-US" altLang="zh-CN" sz="2000" dirty="0" smtClean="0">
                  <a:solidFill>
                    <a:schemeClr val="bg1"/>
                  </a:solidFill>
                  <a:cs typeface="+mn-ea"/>
                  <a:sym typeface="+mn-lt"/>
                </a:rPr>
                <a:t>02</a:t>
              </a:r>
              <a:endParaRPr lang="zh-CN" altLang="en-US" sz="2000" dirty="0">
                <a:solidFill>
                  <a:schemeClr val="bg1"/>
                </a:solidFill>
                <a:cs typeface="+mn-ea"/>
                <a:sym typeface="+mn-lt"/>
              </a:endParaRPr>
            </a:p>
          </p:txBody>
        </p:sp>
        <p:sp>
          <p:nvSpPr>
            <p:cNvPr id="5" name="文本框 53"/>
            <p:cNvSpPr txBox="1"/>
            <p:nvPr/>
          </p:nvSpPr>
          <p:spPr>
            <a:xfrm>
              <a:off x="5096790" y="2899416"/>
              <a:ext cx="2031325" cy="338554"/>
            </a:xfrm>
            <a:prstGeom prst="rect">
              <a:avLst/>
            </a:prstGeom>
            <a:noFill/>
          </p:spPr>
          <p:txBody>
            <a:bodyPr wrap="none" rtlCol="0">
              <a:spAutoFit/>
            </a:bodyPr>
            <a:lstStyle/>
            <a:p>
              <a:r>
                <a:rPr lang="zh-CN" altLang="en-US" sz="1600" dirty="0" smtClean="0">
                  <a:cs typeface="+mn-ea"/>
                  <a:sym typeface="+mn-lt"/>
                </a:rPr>
                <a:t>健康扶贫存在的问题</a:t>
              </a:r>
              <a:endParaRPr lang="zh-CN" altLang="en-US" sz="1600" b="1" dirty="0">
                <a:solidFill>
                  <a:schemeClr val="tx1">
                    <a:lumMod val="75000"/>
                    <a:lumOff val="25000"/>
                  </a:schemeClr>
                </a:solidFill>
                <a:cs typeface="+mn-ea"/>
                <a:sym typeface="+mn-lt"/>
              </a:endParaRPr>
            </a:p>
          </p:txBody>
        </p:sp>
      </p:grpSp>
      <p:sp>
        <p:nvSpPr>
          <p:cNvPr id="26" name="文本框 18"/>
          <p:cNvSpPr txBox="1"/>
          <p:nvPr/>
        </p:nvSpPr>
        <p:spPr>
          <a:xfrm>
            <a:off x="3159760" y="1717040"/>
            <a:ext cx="4947920" cy="2554545"/>
          </a:xfrm>
          <a:prstGeom prst="rect">
            <a:avLst/>
          </a:prstGeom>
          <a:noFill/>
        </p:spPr>
        <p:txBody>
          <a:bodyPr wrap="square" rtlCol="0">
            <a:spAutoFit/>
          </a:bodyPr>
          <a:lstStyle/>
          <a:p>
            <a:r>
              <a:rPr lang="en-US" altLang="zh-CN" sz="1600" dirty="0" smtClean="0">
                <a:latin typeface="方正仿宋_GBK" pitchFamily="65" charset="-122"/>
                <a:ea typeface="方正仿宋_GBK" pitchFamily="65" charset="-122"/>
              </a:rPr>
              <a:t>※</a:t>
            </a:r>
            <a:r>
              <a:rPr lang="zh-CN" altLang="en-US" sz="1600" dirty="0" smtClean="0">
                <a:latin typeface="方正仿宋_GBK" pitchFamily="65" charset="-122"/>
                <a:ea typeface="方正仿宋_GBK" pitchFamily="65" charset="-122"/>
              </a:rPr>
              <a:t>因病致贫返贫率高。因病致贫返贫率为</a:t>
            </a:r>
            <a:r>
              <a:rPr lang="en-US" altLang="zh-CN" sz="1600" dirty="0" smtClean="0">
                <a:latin typeface="方正仿宋_GBK" pitchFamily="65" charset="-122"/>
                <a:ea typeface="方正仿宋_GBK" pitchFamily="65" charset="-122"/>
              </a:rPr>
              <a:t>74.52%</a:t>
            </a:r>
            <a:r>
              <a:rPr lang="zh-CN" altLang="en-US" sz="1600" dirty="0" smtClean="0">
                <a:latin typeface="方正仿宋_GBK" pitchFamily="65" charset="-122"/>
                <a:ea typeface="方正仿宋_GBK" pitchFamily="65" charset="-122"/>
              </a:rPr>
              <a:t>（</a:t>
            </a:r>
            <a:r>
              <a:rPr lang="en-US" altLang="zh-CN" sz="1600" dirty="0" smtClean="0">
                <a:latin typeface="方正仿宋_GBK" pitchFamily="65" charset="-122"/>
                <a:ea typeface="方正仿宋_GBK" pitchFamily="65" charset="-122"/>
              </a:rPr>
              <a:t>1125/1511</a:t>
            </a:r>
            <a:r>
              <a:rPr lang="zh-CN" altLang="en-US" sz="1600" dirty="0" smtClean="0">
                <a:latin typeface="方正仿宋_GBK" pitchFamily="65" charset="-122"/>
                <a:ea typeface="方正仿宋_GBK" pitchFamily="65" charset="-122"/>
              </a:rPr>
              <a:t>），为全市五个最高区县之一。</a:t>
            </a:r>
            <a:endParaRPr lang="en-US" altLang="zh-CN" sz="1600" dirty="0" smtClean="0">
              <a:latin typeface="方正仿宋_GBK" pitchFamily="65" charset="-122"/>
              <a:ea typeface="方正仿宋_GBK" pitchFamily="65" charset="-122"/>
            </a:endParaRPr>
          </a:p>
          <a:p>
            <a:r>
              <a:rPr lang="en-US" altLang="zh-CN" sz="1600" dirty="0" smtClean="0">
                <a:latin typeface="方正仿宋_GBK" pitchFamily="65" charset="-122"/>
                <a:ea typeface="方正仿宋_GBK" pitchFamily="65" charset="-122"/>
              </a:rPr>
              <a:t>※</a:t>
            </a:r>
            <a:r>
              <a:rPr lang="zh-CN" altLang="zh-CN" sz="1600" dirty="0" smtClean="0">
                <a:latin typeface="方正仿宋_GBK" pitchFamily="65" charset="-122"/>
                <a:ea typeface="方正仿宋_GBK" pitchFamily="65" charset="-122"/>
              </a:rPr>
              <a:t>部分贫困</a:t>
            </a:r>
            <a:r>
              <a:rPr lang="zh-CN" altLang="en-US" sz="1600" dirty="0" smtClean="0">
                <a:latin typeface="方正仿宋_GBK" pitchFamily="65" charset="-122"/>
                <a:ea typeface="方正仿宋_GBK" pitchFamily="65" charset="-122"/>
              </a:rPr>
              <a:t>户</a:t>
            </a:r>
            <a:r>
              <a:rPr lang="zh-CN" altLang="zh-CN" sz="1600" dirty="0" smtClean="0">
                <a:latin typeface="方正仿宋_GBK" pitchFamily="65" charset="-122"/>
                <a:ea typeface="方正仿宋_GBK" pitchFamily="65" charset="-122"/>
              </a:rPr>
              <a:t>参加医保意愿不强</a:t>
            </a:r>
            <a:r>
              <a:rPr lang="zh-CN" altLang="en-US" sz="1600" dirty="0" smtClean="0">
                <a:latin typeface="方正仿宋_GBK" pitchFamily="65" charset="-122"/>
                <a:ea typeface="方正仿宋_GBK" pitchFamily="65" charset="-122"/>
              </a:rPr>
              <a:t>。</a:t>
            </a:r>
            <a:r>
              <a:rPr lang="zh-CN" altLang="zh-CN" sz="1600" dirty="0" smtClean="0">
                <a:latin typeface="方正仿宋_GBK" pitchFamily="65" charset="-122"/>
                <a:ea typeface="方正仿宋_GBK" pitchFamily="65" charset="-122"/>
              </a:rPr>
              <a:t>不参加医疗保险</a:t>
            </a:r>
            <a:r>
              <a:rPr lang="zh-CN" altLang="en-US" sz="1600" dirty="0" smtClean="0">
                <a:latin typeface="方正仿宋_GBK" pitchFamily="65" charset="-122"/>
                <a:ea typeface="方正仿宋_GBK" pitchFamily="65" charset="-122"/>
              </a:rPr>
              <a:t>，</a:t>
            </a:r>
            <a:r>
              <a:rPr lang="zh-CN" altLang="zh-CN" sz="1600" dirty="0" smtClean="0">
                <a:latin typeface="方正仿宋_GBK" pitchFamily="65" charset="-122"/>
                <a:ea typeface="方正仿宋_GBK" pitchFamily="65" charset="-122"/>
              </a:rPr>
              <a:t>不能享受一站式结算，也不能享受医保和各项医疗救助。</a:t>
            </a:r>
          </a:p>
          <a:p>
            <a:r>
              <a:rPr lang="en-US" altLang="zh-CN" sz="1600" dirty="0" smtClean="0">
                <a:latin typeface="方正仿宋_GBK" pitchFamily="65" charset="-122"/>
                <a:ea typeface="方正仿宋_GBK" pitchFamily="65" charset="-122"/>
              </a:rPr>
              <a:t>※</a:t>
            </a:r>
            <a:r>
              <a:rPr lang="zh-CN" altLang="zh-CN" sz="1600" dirty="0" smtClean="0">
                <a:latin typeface="方正仿宋_GBK" pitchFamily="65" charset="-122"/>
                <a:ea typeface="方正仿宋_GBK" pitchFamily="65" charset="-122"/>
              </a:rPr>
              <a:t>部分贫困</a:t>
            </a:r>
            <a:r>
              <a:rPr lang="zh-CN" altLang="en-US" sz="1600" dirty="0" smtClean="0">
                <a:latin typeface="方正仿宋_GBK" pitchFamily="65" charset="-122"/>
                <a:ea typeface="方正仿宋_GBK" pitchFamily="65" charset="-122"/>
              </a:rPr>
              <a:t>户</a:t>
            </a:r>
            <a:r>
              <a:rPr lang="zh-CN" altLang="zh-CN" sz="1600" dirty="0" smtClean="0">
                <a:latin typeface="方正仿宋_GBK" pitchFamily="65" charset="-122"/>
                <a:ea typeface="方正仿宋_GBK" pitchFamily="65" charset="-122"/>
              </a:rPr>
              <a:t>就医身份识别困难</a:t>
            </a:r>
            <a:r>
              <a:rPr lang="zh-CN" altLang="en-US" sz="1600" dirty="0" smtClean="0">
                <a:latin typeface="方正仿宋_GBK" pitchFamily="65" charset="-122"/>
                <a:ea typeface="方正仿宋_GBK" pitchFamily="65" charset="-122"/>
              </a:rPr>
              <a:t>。不带医保卡，医保卡上的信息不准，</a:t>
            </a:r>
            <a:r>
              <a:rPr lang="zh-CN" altLang="zh-CN" sz="1600" dirty="0" smtClean="0">
                <a:latin typeface="方正仿宋_GBK" pitchFamily="65" charset="-122"/>
                <a:ea typeface="方正仿宋_GBK" pitchFamily="65" charset="-122"/>
              </a:rPr>
              <a:t>难以享受“先诊疗后付费”。</a:t>
            </a:r>
            <a:endParaRPr lang="en-US" altLang="zh-CN" sz="1600" dirty="0" smtClean="0">
              <a:latin typeface="方正仿宋_GBK" pitchFamily="65" charset="-122"/>
              <a:ea typeface="方正仿宋_GBK" pitchFamily="65" charset="-122"/>
            </a:endParaRPr>
          </a:p>
          <a:p>
            <a:r>
              <a:rPr lang="en-US" altLang="zh-CN" sz="1600" dirty="0" smtClean="0">
                <a:latin typeface="方正仿宋_GBK" pitchFamily="65" charset="-122"/>
                <a:ea typeface="方正仿宋_GBK" pitchFamily="65" charset="-122"/>
              </a:rPr>
              <a:t>※ </a:t>
            </a:r>
            <a:r>
              <a:rPr lang="zh-CN" altLang="en-US" sz="1600" dirty="0" smtClean="0">
                <a:latin typeface="方正仿宋_GBK" pitchFamily="65" charset="-122"/>
                <a:ea typeface="方正仿宋_GBK" pitchFamily="65" charset="-122"/>
              </a:rPr>
              <a:t>贫困户就医期望值高。不按规定基层首诊、逐级转诊，不接受基本医疗，追求高端服务，医疗费用自付比例难以控制达标。</a:t>
            </a:r>
            <a:endParaRPr lang="zh-CN" altLang="en-US" sz="1600" dirty="0">
              <a:latin typeface="方正仿宋_GBK" pitchFamily="65" charset="-122"/>
              <a:ea typeface="方正仿宋_GBK" pitchFamily="65" charset="-122"/>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36000" fill="hold" nodeType="withEffect">
                                  <p:stCondLst>
                                    <p:cond delay="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250"/>
                                  </p:stCondLst>
                                  <p:childTnLst>
                                    <p:set>
                                      <p:cBhvr>
                                        <p:cTn id="10" dur="1" fill="hold">
                                          <p:stCondLst>
                                            <p:cond delay="0"/>
                                          </p:stCondLst>
                                        </p:cTn>
                                        <p:tgtEl>
                                          <p:spTgt spid="26"/>
                                        </p:tgtEl>
                                        <p:attrNameLst>
                                          <p:attrName>style.visibility</p:attrName>
                                        </p:attrNameLst>
                                      </p:cBhvr>
                                      <p:to>
                                        <p:strVal val="visible"/>
                                      </p:to>
                                    </p:set>
                                    <p:animEffect transition="in" filter="wipe(left)">
                                      <p:cBhvr>
                                        <p:cTn id="11"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p">
      <a:majorFont>
        <a:latin typeface="Impact"/>
        <a:ea typeface="微软雅黑"/>
        <a:cs typeface=""/>
      </a:majorFont>
      <a:minorFont>
        <a:latin typeface="Impact"/>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3615</TotalTime>
  <Words>2170</Words>
  <Application>Microsoft Office PowerPoint</Application>
  <PresentationFormat>全屏显示(16:9)</PresentationFormat>
  <Paragraphs>175</Paragraphs>
  <Slides>18</Slides>
  <Notes>5</Notes>
  <HiddenSlides>0</HiddenSlides>
  <MMClips>1</MMClips>
  <ScaleCrop>false</ScaleCrop>
  <HeadingPairs>
    <vt:vector size="4" baseType="variant">
      <vt:variant>
        <vt:lpstr>主题</vt:lpstr>
      </vt:variant>
      <vt:variant>
        <vt:i4>1</vt:i4>
      </vt:variant>
      <vt:variant>
        <vt:lpstr>幻灯片标题</vt:lpstr>
      </vt:variant>
      <vt:variant>
        <vt:i4>18</vt:i4>
      </vt:variant>
    </vt:vector>
  </HeadingPairs>
  <TitlesOfParts>
    <vt:vector size="19" baseType="lpstr">
      <vt:lpstr>Office 主题</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vector>
  </TitlesOfParts>
  <Company>CHENYING0907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CHENYING0907</dc:creator>
  <cp:lastModifiedBy>xiaoniu</cp:lastModifiedBy>
  <cp:revision>196</cp:revision>
  <dcterms:created xsi:type="dcterms:W3CDTF">2016-03-23T08:27:07Z</dcterms:created>
  <dcterms:modified xsi:type="dcterms:W3CDTF">2019-04-01T04:03:48Z</dcterms:modified>
</cp:coreProperties>
</file>